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8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17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3578-7DF9-46BA-862D-7299F8ECD947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AC9E5-F9A7-4845-9F76-FD6973AC0E8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096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F141-3E8E-4595-914B-DD640D91256B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311C-1D61-47F5-8237-72435F9F8DB9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380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CEE6-C89D-4146-BBC5-F6053FEFD784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4B79-CDA0-4513-8272-7017F035575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47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E586A-67BC-4849-8B07-3BDAD0B3E70D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7CACD-0408-4F54-990F-50BF5DF39BDF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38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9293-CBB3-4F58-AA6A-1B5F3D816141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CC0F1-3F3B-4AD4-8ED4-CA9719F61A1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79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E535E-A7D0-47AF-AAD8-633C0EC398A7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52CCF-2B88-4AB5-9253-413AD28C0A4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059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05B2-B354-4B10-9670-43195BD92D2A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85C70-6766-46E4-B49B-CFDB63A4A413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95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48C2-80E1-4500-A6B5-3F3650AD6E32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D7E5C-3672-4258-BB5B-7FE26414146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672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3A8A3-0737-452B-BA65-09A8B22D6342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E5D0-3785-4B8B-A5C8-AAB64CE73621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264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1E79A-59C7-410D-8543-C1490F8DF933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B53B3-719A-4EE6-9D88-DD747B033C6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620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1374D-8E66-418F-A4A1-D6E347934436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403C4-56E0-498C-9678-3481C39EFC0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386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A7B587-1AFE-4318-B6CC-FFA14A41642B}" type="datetimeFigureOut">
              <a:rPr lang="uk-UA"/>
              <a:pPr>
                <a:defRPr/>
              </a:pPr>
              <a:t>23.03.2014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A0AF3-29CD-4CC4-9ED5-233B79989F1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2052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0695" y="3212976"/>
            <a:ext cx="8353425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</a:t>
            </a:r>
            <a:r>
              <a:rPr lang="uk-UA" sz="66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</a:t>
            </a:r>
            <a:r>
              <a:rPr lang="uk-UA" sz="6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6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uk-UA" sz="6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</a:t>
            </a:r>
            <a:r>
              <a:rPr lang="uk-UA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66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uk-UA" sz="66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</a:t>
            </a:r>
            <a:r>
              <a:rPr lang="uk-UA" sz="66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</a:t>
            </a:r>
            <a:r>
              <a:rPr lang="uk-UA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</a:t>
            </a:r>
            <a:r>
              <a:rPr lang="uk-UA" sz="6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</a:t>
            </a:r>
            <a:r>
              <a:rPr lang="uk-UA" sz="6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</a:t>
            </a:r>
            <a:r>
              <a:rPr lang="uk-UA" sz="6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</a:t>
            </a:r>
            <a:r>
              <a:rPr lang="uk-UA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66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йн</a:t>
            </a:r>
            <a:r>
              <a:rPr lang="uk-UA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5008563"/>
            <a:ext cx="1822450" cy="136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4762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76250"/>
            <a:ext cx="23431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913" y="1552575"/>
            <a:ext cx="19081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3076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1619250" y="1125538"/>
            <a:ext cx="68405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uk-UA" sz="4000" b="1" i="1"/>
              <a:t>веб-дизайн,</a:t>
            </a:r>
          </a:p>
          <a:p>
            <a:pPr marL="457200" indent="-457200">
              <a:buFont typeface="Arial" charset="0"/>
              <a:buChar char="•"/>
            </a:pPr>
            <a:r>
              <a:rPr lang="uk-UA" sz="4000" b="1" i="1"/>
              <a:t>кольорова гама,</a:t>
            </a:r>
          </a:p>
          <a:p>
            <a:pPr marL="457200" indent="-457200">
              <a:buFont typeface="Arial" charset="0"/>
              <a:buChar char="•"/>
            </a:pPr>
            <a:r>
              <a:rPr lang="uk-UA" sz="4000" b="1" i="1"/>
              <a:t>навігація, </a:t>
            </a:r>
          </a:p>
          <a:p>
            <a:pPr marL="457200" indent="-457200">
              <a:buFont typeface="Arial" charset="0"/>
              <a:buChar char="•"/>
            </a:pPr>
            <a:r>
              <a:rPr lang="uk-UA" sz="4000" b="1" i="1"/>
              <a:t>браузер, </a:t>
            </a:r>
          </a:p>
          <a:p>
            <a:pPr marL="457200" indent="-457200">
              <a:buFont typeface="Arial" charset="0"/>
              <a:buChar char="•"/>
            </a:pPr>
            <a:r>
              <a:rPr lang="uk-UA" sz="4000" b="1" i="1"/>
              <a:t>статична веб-сторінка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33713" y="66675"/>
            <a:ext cx="353218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Основні питання</a:t>
            </a:r>
          </a:p>
        </p:txBody>
      </p:sp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652963"/>
            <a:ext cx="1685925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50" y="155575"/>
            <a:ext cx="754063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55575"/>
            <a:ext cx="792163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652963"/>
            <a:ext cx="1189038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4643438"/>
            <a:ext cx="1677988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4614863"/>
            <a:ext cx="1936750" cy="145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4" r="4152"/>
          <a:stretch>
            <a:fillRect/>
          </a:stretch>
        </p:blipFill>
        <p:spPr bwMode="auto">
          <a:xfrm>
            <a:off x="6664325" y="4614863"/>
            <a:ext cx="2486025" cy="155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5124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188" y="1874838"/>
            <a:ext cx="806450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сторінки мають виражену приналежність до всього сайту</a:t>
            </a:r>
            <a:r>
              <a:rPr lang="uk-UA" sz="2800" dirty="0">
                <a:latin typeface="+mn-lt"/>
                <a:cs typeface="+mn-cs"/>
              </a:rPr>
              <a:t>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легко орієнтуватися</a:t>
            </a:r>
            <a:r>
              <a:rPr lang="uk-UA" sz="2800" dirty="0">
                <a:latin typeface="+mn-lt"/>
                <a:cs typeface="+mn-cs"/>
              </a:rPr>
              <a:t>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пошук інформації не є небезпекою «загубитися» в лабіринті інформації,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не згаяти час,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solidFill>
                  <a:srgbClr val="7030A0"/>
                </a:solidFill>
                <a:latin typeface="+mn-lt"/>
                <a:cs typeface="+mn-cs"/>
              </a:rPr>
              <a:t>виражається і матеріальними цінностями</a:t>
            </a:r>
            <a:r>
              <a:rPr lang="uk-UA" sz="2800" dirty="0">
                <a:latin typeface="+mn-lt"/>
                <a:cs typeface="+mn-cs"/>
              </a:rPr>
              <a:t>.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6013" y="0"/>
            <a:ext cx="6840537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Як грамотно, красиво та доступно оформити сайт?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150" y="1341438"/>
            <a:ext cx="4500563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Стильний веб-сайт означає:</a:t>
            </a:r>
          </a:p>
        </p:txBody>
      </p:sp>
      <p:pic>
        <p:nvPicPr>
          <p:cNvPr id="51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125413"/>
            <a:ext cx="954087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454"/>
          <a:stretch>
            <a:fillRect/>
          </a:stretch>
        </p:blipFill>
        <p:spPr bwMode="auto">
          <a:xfrm>
            <a:off x="323850" y="4983163"/>
            <a:ext cx="1903413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r="4041"/>
          <a:stretch>
            <a:fillRect/>
          </a:stretch>
        </p:blipFill>
        <p:spPr bwMode="auto">
          <a:xfrm>
            <a:off x="2339975" y="4983163"/>
            <a:ext cx="2052638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4995863"/>
            <a:ext cx="2124075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38" y="4995863"/>
            <a:ext cx="2144712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4119563"/>
            <a:ext cx="954087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3735388"/>
            <a:ext cx="7207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925" y="2636838"/>
            <a:ext cx="746125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925" y="1920875"/>
            <a:ext cx="7461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5413"/>
            <a:ext cx="10969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6148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-476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Прямоугольник 3"/>
          <p:cNvSpPr>
            <a:spLocks noChangeArrowheads="1"/>
          </p:cNvSpPr>
          <p:nvPr/>
        </p:nvSpPr>
        <p:spPr bwMode="auto">
          <a:xfrm>
            <a:off x="369888" y="1571625"/>
            <a:ext cx="83534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400" b="1" i="1">
                <a:solidFill>
                  <a:srgbClr val="7030A0"/>
                </a:solidFill>
              </a:rPr>
              <a:t>Веб-дизайн</a:t>
            </a:r>
            <a:r>
              <a:rPr lang="uk-UA" sz="2400"/>
              <a:t> (від англ. </a:t>
            </a:r>
            <a:r>
              <a:rPr lang="uk-UA" sz="2400" i="1">
                <a:solidFill>
                  <a:srgbClr val="FF0000"/>
                </a:solidFill>
              </a:rPr>
              <a:t>Web design</a:t>
            </a:r>
            <a:r>
              <a:rPr lang="uk-UA" sz="2400"/>
              <a:t>) — галузь веб-розробки і різновид дизайну, завданням якого є проектування призначених для користувача веб-інтерфейсів для сайтів або веб-додатків. </a:t>
            </a:r>
            <a:endParaRPr lang="ru-RU" sz="2400"/>
          </a:p>
        </p:txBody>
      </p:sp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3708400" y="3141663"/>
            <a:ext cx="4572000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/>
              <a:t>Веб-дизайнери </a:t>
            </a:r>
            <a:r>
              <a:rPr lang="uk-UA" sz="2000" b="1"/>
              <a:t>проектують</a:t>
            </a:r>
            <a:r>
              <a:rPr lang="uk-UA" sz="2000"/>
              <a:t> логічну структуру веб-сторінок, </a:t>
            </a:r>
            <a:r>
              <a:rPr lang="uk-UA" sz="2000" b="1"/>
              <a:t>продумують</a:t>
            </a:r>
            <a:r>
              <a:rPr lang="uk-UA" sz="2000"/>
              <a:t> найзручніші рішення подання інформації та художньо </a:t>
            </a:r>
            <a:r>
              <a:rPr lang="uk-UA" sz="2000" b="1"/>
              <a:t>оформляють</a:t>
            </a:r>
            <a:r>
              <a:rPr lang="uk-UA" sz="2000"/>
              <a:t> веб-проект. </a:t>
            </a:r>
            <a:endParaRPr lang="ru-RU" sz="2000"/>
          </a:p>
        </p:txBody>
      </p:sp>
      <p:sp>
        <p:nvSpPr>
          <p:cNvPr id="6151" name="Прямоугольник 5"/>
          <p:cNvSpPr>
            <a:spLocks noChangeArrowheads="1"/>
          </p:cNvSpPr>
          <p:nvPr/>
        </p:nvSpPr>
        <p:spPr bwMode="auto">
          <a:xfrm>
            <a:off x="1763713" y="525145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У результаті перетину двох галузей людської діяльності веб-дизайнер повинен бути знайомий з останніми </a:t>
            </a:r>
            <a:r>
              <a:rPr lang="uk-UA" b="1"/>
              <a:t>веб-технологіями</a:t>
            </a:r>
            <a:r>
              <a:rPr lang="uk-UA"/>
              <a:t> і мати відповідні </a:t>
            </a:r>
            <a:r>
              <a:rPr lang="uk-UA" b="1"/>
              <a:t>художні здібності</a:t>
            </a:r>
            <a:r>
              <a:rPr lang="uk-UA"/>
              <a:t>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94013" y="115888"/>
            <a:ext cx="2624137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Веб-дизайн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111750"/>
            <a:ext cx="181927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094288"/>
            <a:ext cx="1381125" cy="131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171825"/>
            <a:ext cx="1468438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19050"/>
            <a:ext cx="9271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24431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3387725"/>
            <a:ext cx="8890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7172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-127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675" y="188913"/>
            <a:ext cx="38512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Основи веб-дизайну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74" name="Прямоугольник 8"/>
          <p:cNvSpPr>
            <a:spLocks noChangeArrowheads="1"/>
          </p:cNvSpPr>
          <p:nvPr/>
        </p:nvSpPr>
        <p:spPr bwMode="auto">
          <a:xfrm>
            <a:off x="250825" y="2686050"/>
            <a:ext cx="41767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 i="1"/>
              <a:t>Графічне оформлення </a:t>
            </a:r>
            <a:r>
              <a:rPr lang="uk-UA"/>
              <a:t>сайту має пов’язуватись із загальною кольоровою гамою.</a:t>
            </a:r>
          </a:p>
        </p:txBody>
      </p:sp>
      <p:sp>
        <p:nvSpPr>
          <p:cNvPr id="7175" name="Прямоугольник 10"/>
          <p:cNvSpPr>
            <a:spLocks noChangeArrowheads="1"/>
          </p:cNvSpPr>
          <p:nvPr/>
        </p:nvSpPr>
        <p:spPr bwMode="auto">
          <a:xfrm>
            <a:off x="341313" y="5084763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 i="1"/>
              <a:t>Кольорова гама </a:t>
            </a:r>
            <a:r>
              <a:rPr lang="uk-UA"/>
              <a:t>— вона починається з вибору тих трьох кольорів сторінки, які використовуються для подання основного тексту, звичайних і відвіданих посилань.</a:t>
            </a:r>
            <a:endParaRPr lang="ru-RU"/>
          </a:p>
        </p:txBody>
      </p:sp>
      <p:pic>
        <p:nvPicPr>
          <p:cNvPr id="71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717550"/>
            <a:ext cx="1338262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r="4041"/>
          <a:stretch>
            <a:fillRect/>
          </a:stretch>
        </p:blipFill>
        <p:spPr bwMode="auto">
          <a:xfrm>
            <a:off x="4913313" y="839788"/>
            <a:ext cx="143986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8" name="Прямоугольник 7"/>
          <p:cNvSpPr>
            <a:spLocks noChangeArrowheads="1"/>
          </p:cNvSpPr>
          <p:nvPr/>
        </p:nvSpPr>
        <p:spPr bwMode="auto">
          <a:xfrm>
            <a:off x="5160963" y="1473200"/>
            <a:ext cx="3816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 i="1"/>
              <a:t>Абзац</a:t>
            </a:r>
            <a:r>
              <a:rPr lang="uk-UA"/>
              <a:t> — бажано, щоб мав перевагу вирівнювання на сторінці</a:t>
            </a:r>
            <a:endParaRPr lang="ru-RU"/>
          </a:p>
        </p:txBody>
      </p:sp>
      <p:pic>
        <p:nvPicPr>
          <p:cNvPr id="71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392488"/>
            <a:ext cx="2497137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454"/>
          <a:stretch>
            <a:fillRect/>
          </a:stretch>
        </p:blipFill>
        <p:spPr bwMode="auto">
          <a:xfrm>
            <a:off x="6219825" y="4422775"/>
            <a:ext cx="2789238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6" t="21063" r="14861" b="10257"/>
          <a:stretch>
            <a:fillRect/>
          </a:stretch>
        </p:blipFill>
        <p:spPr bwMode="auto">
          <a:xfrm>
            <a:off x="5160963" y="2192338"/>
            <a:ext cx="3816350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2" name="Прямоугольник 9"/>
          <p:cNvSpPr>
            <a:spLocks noChangeArrowheads="1"/>
          </p:cNvSpPr>
          <p:nvPr/>
        </p:nvSpPr>
        <p:spPr bwMode="auto">
          <a:xfrm>
            <a:off x="4551363" y="3128963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 i="1"/>
              <a:t>Навігація веб-сторінкою </a:t>
            </a:r>
            <a:r>
              <a:rPr lang="uk-UA"/>
              <a:t>— не дає змогу користувачеві загубитися на сайті. Завжди потрібно залишати відвідувачеві можливість перейти на головну сторінку сайту. </a:t>
            </a:r>
            <a:endParaRPr lang="ru-RU"/>
          </a:p>
        </p:txBody>
      </p:sp>
      <p:pic>
        <p:nvPicPr>
          <p:cNvPr id="718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13" y="4724400"/>
            <a:ext cx="127476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4" name="Прямоугольник 6"/>
          <p:cNvSpPr>
            <a:spLocks noChangeArrowheads="1"/>
          </p:cNvSpPr>
          <p:nvPr/>
        </p:nvSpPr>
        <p:spPr bwMode="auto">
          <a:xfrm>
            <a:off x="227013" y="1295400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 i="1"/>
              <a:t>Шрифт</a:t>
            </a:r>
            <a:r>
              <a:rPr lang="uk-UA"/>
              <a:t> — у межах одного веб-сайту не повинен багато розбіжностей за такими характеристиками, як гарнітура</a:t>
            </a:r>
            <a:endParaRPr lang="ru-RU"/>
          </a:p>
        </p:txBody>
      </p:sp>
      <p:pic>
        <p:nvPicPr>
          <p:cNvPr id="7185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-12700"/>
            <a:ext cx="15271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6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50" y="1962150"/>
            <a:ext cx="7239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41275"/>
            <a:ext cx="1027113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8196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49513" y="166688"/>
            <a:ext cx="42449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</a:t>
            </a:r>
            <a:r>
              <a:rPr lang="uk-UA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</a:t>
            </a:r>
            <a:r>
              <a:rPr lang="uk-UA" sz="4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ь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uk-UA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</a:t>
            </a:r>
            <a:r>
              <a:rPr lang="uk-UA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</a:t>
            </a:r>
            <a:r>
              <a:rPr lang="uk-UA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3492500" y="4237038"/>
            <a:ext cx="52911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400"/>
              <a:t>Дотримання  правил дозволить надати сторінкам професійного вигляду і зробить інформацію офіційного сайту доступною і корисною.</a:t>
            </a:r>
            <a:endParaRPr lang="ru-RU" sz="2400"/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68413"/>
            <a:ext cx="2305050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6688"/>
            <a:ext cx="1009650" cy="62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0"/>
            <a:ext cx="7747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454"/>
          <a:stretch>
            <a:fillRect/>
          </a:stretch>
        </p:blipFill>
        <p:spPr bwMode="auto">
          <a:xfrm>
            <a:off x="323850" y="3378200"/>
            <a:ext cx="287972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484313"/>
            <a:ext cx="981075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4" name="Прямоугольник 5"/>
          <p:cNvSpPr>
            <a:spLocks noChangeArrowheads="1"/>
          </p:cNvSpPr>
          <p:nvPr/>
        </p:nvSpPr>
        <p:spPr bwMode="auto">
          <a:xfrm>
            <a:off x="452438" y="1484313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400"/>
              <a:t>Кольорова гама повторюється, і таким чином у користувача створюється почуття зв’язності, єдності сайту.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9220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49513" y="166688"/>
            <a:ext cx="42449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</a:t>
            </a:r>
            <a:r>
              <a:rPr lang="uk-UA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</a:t>
            </a:r>
            <a:r>
              <a:rPr lang="uk-UA" sz="4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ь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uk-UA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</a:t>
            </a:r>
            <a:r>
              <a:rPr lang="uk-UA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</a:t>
            </a:r>
            <a:r>
              <a:rPr lang="uk-UA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6688"/>
            <a:ext cx="1009650" cy="62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0"/>
            <a:ext cx="7747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454"/>
          <a:stretch>
            <a:fillRect/>
          </a:stretch>
        </p:blipFill>
        <p:spPr bwMode="auto">
          <a:xfrm>
            <a:off x="6027738" y="1739900"/>
            <a:ext cx="2881312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5" name="Прямоугольник 12"/>
          <p:cNvSpPr>
            <a:spLocks noChangeArrowheads="1"/>
          </p:cNvSpPr>
          <p:nvPr/>
        </p:nvSpPr>
        <p:spPr bwMode="auto">
          <a:xfrm>
            <a:off x="1908175" y="5305425"/>
            <a:ext cx="36004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вживання кольору повинно відповідати елементарним правилам логіки.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6388" y="925513"/>
            <a:ext cx="42941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Як дібрати кольори для сайту?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81450" y="1339850"/>
            <a:ext cx="34258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Важливо пам’ятати про таке: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228" name="Прямоугольник 8"/>
          <p:cNvSpPr>
            <a:spLocks noChangeArrowheads="1"/>
          </p:cNvSpPr>
          <p:nvPr/>
        </p:nvSpPr>
        <p:spPr bwMode="auto">
          <a:xfrm>
            <a:off x="485775" y="190976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яскравість, тон і насиченість кольору мають відповідати фірмовому стилю сайту;</a:t>
            </a:r>
            <a:endParaRPr lang="ru-RU"/>
          </a:p>
        </p:txBody>
      </p:sp>
      <p:sp>
        <p:nvSpPr>
          <p:cNvPr id="9229" name="Прямоугольник 9"/>
          <p:cNvSpPr>
            <a:spLocks noChangeArrowheads="1"/>
          </p:cNvSpPr>
          <p:nvPr/>
        </p:nvSpPr>
        <p:spPr bwMode="auto">
          <a:xfrm>
            <a:off x="1460500" y="26304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колір слід добирати з урахуванням  на аудиторію цього ресурсу;</a:t>
            </a:r>
            <a:endParaRPr lang="ru-RU"/>
          </a:p>
        </p:txBody>
      </p:sp>
      <p:sp>
        <p:nvSpPr>
          <p:cNvPr id="9230" name="Прямоугольник 10"/>
          <p:cNvSpPr>
            <a:spLocks noChangeArrowheads="1"/>
          </p:cNvSpPr>
          <p:nvPr/>
        </p:nvSpPr>
        <p:spPr bwMode="auto">
          <a:xfrm>
            <a:off x="395288" y="3573463"/>
            <a:ext cx="5400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кількість використовуваних кольорів  не повинна перевищувати трьох;</a:t>
            </a:r>
            <a:endParaRPr lang="ru-RU"/>
          </a:p>
        </p:txBody>
      </p:sp>
      <p:sp>
        <p:nvSpPr>
          <p:cNvPr id="9231" name="Прямоугольник 13"/>
          <p:cNvSpPr>
            <a:spLocks noChangeArrowheads="1"/>
          </p:cNvSpPr>
          <p:nvPr/>
        </p:nvSpPr>
        <p:spPr bwMode="auto">
          <a:xfrm>
            <a:off x="415925" y="4437063"/>
            <a:ext cx="509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кольори, що використовуються на сайті, повинні взаємодіяти і гармоніювати між собою;</a:t>
            </a:r>
            <a:endParaRPr lang="ru-RU"/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151438"/>
            <a:ext cx="19097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трелка вправо с вырезом 15"/>
          <p:cNvSpPr/>
          <p:nvPr/>
        </p:nvSpPr>
        <p:spPr>
          <a:xfrm rot="9391549">
            <a:off x="2763838" y="1392238"/>
            <a:ext cx="1150937" cy="574675"/>
          </a:xfrm>
          <a:prstGeom prst="notched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3" name="Стрелка вправо с вырезом 22"/>
          <p:cNvSpPr/>
          <p:nvPr/>
        </p:nvSpPr>
        <p:spPr>
          <a:xfrm rot="3306618">
            <a:off x="710406" y="2575719"/>
            <a:ext cx="657225" cy="573088"/>
          </a:xfrm>
          <a:prstGeom prst="notched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4" name="Стрелка вправо с вырезом 23"/>
          <p:cNvSpPr/>
          <p:nvPr/>
        </p:nvSpPr>
        <p:spPr>
          <a:xfrm rot="7134710">
            <a:off x="3840956" y="3086894"/>
            <a:ext cx="657225" cy="573088"/>
          </a:xfrm>
          <a:prstGeom prst="notched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5" name="Стрелка вправо с вырезом 24"/>
          <p:cNvSpPr/>
          <p:nvPr/>
        </p:nvSpPr>
        <p:spPr>
          <a:xfrm rot="5400000">
            <a:off x="2632869" y="3933032"/>
            <a:ext cx="657225" cy="573087"/>
          </a:xfrm>
          <a:prstGeom prst="notched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6" name="Стрелка вправо с вырезом 25"/>
          <p:cNvSpPr/>
          <p:nvPr/>
        </p:nvSpPr>
        <p:spPr>
          <a:xfrm rot="6094900">
            <a:off x="4605338" y="4954588"/>
            <a:ext cx="865187" cy="573087"/>
          </a:xfrm>
          <a:prstGeom prst="notched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923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r="4041"/>
          <a:stretch>
            <a:fillRect/>
          </a:stretch>
        </p:blipFill>
        <p:spPr bwMode="auto">
          <a:xfrm>
            <a:off x="6032500" y="4318000"/>
            <a:ext cx="2876550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10244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49513" y="166688"/>
            <a:ext cx="42449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</a:t>
            </a:r>
            <a:r>
              <a:rPr lang="uk-UA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</a:t>
            </a:r>
            <a:r>
              <a:rPr lang="uk-UA" sz="4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ь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uk-UA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uk-UA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</a:t>
            </a:r>
            <a:r>
              <a:rPr lang="uk-UA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</a:t>
            </a:r>
            <a:r>
              <a:rPr lang="uk-UA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6688"/>
            <a:ext cx="1009650" cy="62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0"/>
            <a:ext cx="7747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454"/>
          <a:stretch>
            <a:fillRect/>
          </a:stretch>
        </p:blipFill>
        <p:spPr bwMode="auto">
          <a:xfrm>
            <a:off x="107950" y="4149725"/>
            <a:ext cx="2879725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006975"/>
            <a:ext cx="979487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0" name="Прямоугольник 3"/>
          <p:cNvSpPr>
            <a:spLocks noChangeArrowheads="1"/>
          </p:cNvSpPr>
          <p:nvPr/>
        </p:nvSpPr>
        <p:spPr bwMode="auto">
          <a:xfrm>
            <a:off x="3290888" y="4440238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/>
              <a:t>метод використання </a:t>
            </a:r>
            <a:r>
              <a:rPr lang="uk-UA" sz="2000" b="1"/>
              <a:t>прилеглих кольорів.</a:t>
            </a:r>
            <a:endParaRPr lang="ru-RU" sz="2000" b="1"/>
          </a:p>
        </p:txBody>
      </p:sp>
      <p:sp>
        <p:nvSpPr>
          <p:cNvPr id="8" name="Прямоугольник 7"/>
          <p:cNvSpPr/>
          <p:nvPr/>
        </p:nvSpPr>
        <p:spPr>
          <a:xfrm>
            <a:off x="2303463" y="1052513"/>
            <a:ext cx="589756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Можливі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24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такі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методи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поєднання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кольорів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: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52" name="Прямоугольник 8"/>
          <p:cNvSpPr>
            <a:spLocks noChangeArrowheads="1"/>
          </p:cNvSpPr>
          <p:nvPr/>
        </p:nvSpPr>
        <p:spPr bwMode="auto">
          <a:xfrm>
            <a:off x="611188" y="1700213"/>
            <a:ext cx="474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000"/>
              <a:t>метод використання </a:t>
            </a:r>
            <a:r>
              <a:rPr lang="uk-UA" sz="2000" b="1"/>
              <a:t>прилеглих кольорів</a:t>
            </a:r>
            <a:r>
              <a:rPr lang="uk-UA" sz="2000"/>
              <a:t>;</a:t>
            </a:r>
            <a:endParaRPr lang="ru-RU" sz="2000"/>
          </a:p>
        </p:txBody>
      </p:sp>
      <p:sp>
        <p:nvSpPr>
          <p:cNvPr id="10253" name="Прямоугольник 9"/>
          <p:cNvSpPr>
            <a:spLocks noChangeArrowheads="1"/>
          </p:cNvSpPr>
          <p:nvPr/>
        </p:nvSpPr>
        <p:spPr bwMode="auto">
          <a:xfrm>
            <a:off x="2303463" y="2098675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/>
              <a:t>метод використання </a:t>
            </a:r>
            <a:r>
              <a:rPr lang="uk-UA" sz="2000" b="1"/>
              <a:t>протилежних кольорів, контрастність</a:t>
            </a:r>
            <a:r>
              <a:rPr lang="uk-UA" sz="2000"/>
              <a:t>;</a:t>
            </a:r>
            <a:endParaRPr lang="ru-RU" sz="2000"/>
          </a:p>
        </p:txBody>
      </p:sp>
      <p:sp>
        <p:nvSpPr>
          <p:cNvPr id="10254" name="Прямоугольник 10"/>
          <p:cNvSpPr>
            <a:spLocks noChangeArrowheads="1"/>
          </p:cNvSpPr>
          <p:nvPr/>
        </p:nvSpPr>
        <p:spPr bwMode="auto">
          <a:xfrm>
            <a:off x="827088" y="2752725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/>
              <a:t>метод використання </a:t>
            </a:r>
            <a:r>
              <a:rPr lang="uk-UA" sz="2000" b="1"/>
              <a:t>природних поєднань кольорів;</a:t>
            </a:r>
            <a:endParaRPr lang="ru-RU" sz="2000" b="1"/>
          </a:p>
        </p:txBody>
      </p:sp>
      <p:sp>
        <p:nvSpPr>
          <p:cNvPr id="10255" name="Прямоугольник 12"/>
          <p:cNvSpPr>
            <a:spLocks noChangeArrowheads="1"/>
          </p:cNvSpPr>
          <p:nvPr/>
        </p:nvSpPr>
        <p:spPr bwMode="auto">
          <a:xfrm>
            <a:off x="2235200" y="353695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/>
              <a:t>метод використання кольору різного </a:t>
            </a:r>
            <a:r>
              <a:rPr lang="uk-UA" sz="2000" b="1"/>
              <a:t>ступеня насиченості</a:t>
            </a:r>
            <a:r>
              <a:rPr lang="uk-UA" sz="2000"/>
              <a:t>;</a:t>
            </a:r>
            <a:endParaRPr lang="ru-RU" sz="2000"/>
          </a:p>
        </p:txBody>
      </p:sp>
      <p:pic>
        <p:nvPicPr>
          <p:cNvPr id="1025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083175"/>
            <a:ext cx="1757362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1900238"/>
            <a:ext cx="2449512" cy="234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8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1057275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3" y="5083175"/>
            <a:ext cx="1627187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mtClean="0"/>
          </a:p>
        </p:txBody>
      </p:sp>
      <p:pic>
        <p:nvPicPr>
          <p:cNvPr id="11268" name="Picture 2" descr="E:\Install\My_new_fons_next 100\My_new_fons_next 100\2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3363" y="188913"/>
            <a:ext cx="428942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Правила дизайнерів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0"/>
            <a:ext cx="16446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179388" y="1123950"/>
            <a:ext cx="56880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 b="1" i="1"/>
              <a:t>Перше правило </a:t>
            </a:r>
            <a:r>
              <a:rPr lang="uk-UA" sz="2000"/>
              <a:t>професійного веб-дизайнера: він має знати, як </a:t>
            </a:r>
            <a:r>
              <a:rPr lang="uk-UA" sz="2000" b="1"/>
              <a:t>виглядають</a:t>
            </a:r>
            <a:r>
              <a:rPr lang="uk-UA" sz="2000"/>
              <a:t> створені ним сторінки </a:t>
            </a:r>
            <a:r>
              <a:rPr lang="uk-UA" sz="2000" b="1"/>
              <a:t>в браузерах</a:t>
            </a:r>
            <a:r>
              <a:rPr lang="uk-UA" sz="2000"/>
              <a:t> та їх версіях.</a:t>
            </a:r>
            <a:endParaRPr lang="ru-RU" sz="2000"/>
          </a:p>
        </p:txBody>
      </p:sp>
      <p:sp>
        <p:nvSpPr>
          <p:cNvPr id="11272" name="Прямоугольник 8"/>
          <p:cNvSpPr>
            <a:spLocks noChangeArrowheads="1"/>
          </p:cNvSpPr>
          <p:nvPr/>
        </p:nvSpPr>
        <p:spPr bwMode="auto">
          <a:xfrm>
            <a:off x="3606800" y="2359025"/>
            <a:ext cx="5357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76350"/>
            <a:r>
              <a:rPr lang="uk-UA" sz="2000" b="1" i="1"/>
              <a:t>Друге правило </a:t>
            </a:r>
            <a:r>
              <a:rPr lang="uk-UA" sz="2000"/>
              <a:t>професійного веб-дизайнера: він має передбачити, як </a:t>
            </a:r>
            <a:r>
              <a:rPr lang="uk-UA" sz="2000" b="1"/>
              <a:t>виглядатимуть</a:t>
            </a:r>
            <a:r>
              <a:rPr lang="uk-UA" sz="2000"/>
              <a:t> створені сторінки </a:t>
            </a:r>
            <a:r>
              <a:rPr lang="uk-UA" sz="2000" b="1"/>
              <a:t>з урахуванням кольору. </a:t>
            </a:r>
            <a:endParaRPr lang="ru-RU" sz="2000" b="1"/>
          </a:p>
        </p:txBody>
      </p:sp>
      <p:sp>
        <p:nvSpPr>
          <p:cNvPr id="11273" name="Прямоугольник 9"/>
          <p:cNvSpPr>
            <a:spLocks noChangeArrowheads="1"/>
          </p:cNvSpPr>
          <p:nvPr/>
        </p:nvSpPr>
        <p:spPr bwMode="auto">
          <a:xfrm>
            <a:off x="323850" y="5802313"/>
            <a:ext cx="75882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000" b="1" i="1"/>
              <a:t>Третє правило </a:t>
            </a:r>
            <a:r>
              <a:rPr lang="uk-UA" sz="2000"/>
              <a:t>— потрібно використовувати тільки </a:t>
            </a:r>
            <a:r>
              <a:rPr lang="uk-UA" sz="2000" b="1"/>
              <a:t>стандартні</a:t>
            </a:r>
            <a:r>
              <a:rPr lang="uk-UA" sz="2000" b="1" i="1"/>
              <a:t> </a:t>
            </a:r>
            <a:r>
              <a:rPr lang="uk-UA" sz="2000" b="1"/>
              <a:t>шрифти</a:t>
            </a:r>
            <a:r>
              <a:rPr lang="uk-UA" sz="2000"/>
              <a:t> </a:t>
            </a:r>
            <a:r>
              <a:rPr lang="uk-UA" sz="2400">
                <a:latin typeface="Arial" charset="0"/>
              </a:rPr>
              <a:t>Arial</a:t>
            </a:r>
            <a:r>
              <a:rPr lang="uk-UA" sz="2400"/>
              <a:t>,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Times New Roman</a:t>
            </a:r>
            <a:r>
              <a:rPr lang="uk-UA" sz="2400"/>
              <a:t>, </a:t>
            </a:r>
            <a:r>
              <a:rPr lang="uk-UA" sz="2400">
                <a:latin typeface="Courier New" pitchFamily="49" charset="0"/>
                <a:cs typeface="Courier New" pitchFamily="49" charset="0"/>
              </a:rPr>
              <a:t>Courier</a:t>
            </a:r>
            <a:r>
              <a:rPr lang="uk-UA" sz="2400"/>
              <a:t>. </a:t>
            </a:r>
            <a:endParaRPr lang="ru-RU" sz="2000"/>
          </a:p>
        </p:txBody>
      </p:sp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188913"/>
            <a:ext cx="1171575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4088"/>
            <a:ext cx="3024188" cy="250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087438"/>
            <a:ext cx="1171575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48050"/>
            <a:ext cx="2957513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4116388"/>
            <a:ext cx="14763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9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13" y="5549900"/>
            <a:ext cx="121285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401</Words>
  <Application>Microsoft Office PowerPoint</Application>
  <PresentationFormat>Екран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Two_2</cp:lastModifiedBy>
  <cp:revision>35</cp:revision>
  <dcterms:created xsi:type="dcterms:W3CDTF">2012-04-07T13:03:59Z</dcterms:created>
  <dcterms:modified xsi:type="dcterms:W3CDTF">2014-03-23T06:15:46Z</dcterms:modified>
</cp:coreProperties>
</file>