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90" r:id="rId4"/>
    <p:sldId id="262" r:id="rId5"/>
    <p:sldId id="288" r:id="rId6"/>
    <p:sldId id="296" r:id="rId7"/>
    <p:sldId id="294" r:id="rId8"/>
    <p:sldId id="295" r:id="rId9"/>
    <p:sldId id="266" r:id="rId10"/>
    <p:sldId id="287" r:id="rId11"/>
    <p:sldId id="291" r:id="rId12"/>
    <p:sldId id="293" r:id="rId13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797"/>
    <a:srgbClr val="FF3300"/>
    <a:srgbClr val="FF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5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E45768-1B4C-4A77-B345-79178C78BF5B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0F76D3-1A69-4A3E-A0D0-1130522C0399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22474D-3ED3-4118-A568-D451542CCFE3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C85D49-FDC0-4022-A517-D3E03F882739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5A2DB2-EF06-4050-AC36-57407B2D43D8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210C1D-9FEA-4C65-A870-B30E05E0486D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0A5433-B64D-4A97-9809-0C40B469FC6E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6286EA-9CCB-42D9-B274-AD39EAA5814D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C08882-6775-4E32-8B20-09A8C85427E0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52BE8F-9181-43E6-91C5-E36CC923295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780128-D7CF-4867-B91B-8FC8B0EA533A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AA160-42E3-42F0-AE9F-93C9DFB73C71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04E744-AA55-439B-9ACF-FFB83B5CD52D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8BF6D3-466F-4487-8B69-9E447F94DEDC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20372D-93D1-40CE-B360-F38121196047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8E9C8-70A7-45E2-8E8B-24ADD73F782C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3B0D86-2AD2-48DD-B1FE-1DA08420A361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139391-1626-48BC-A3D8-B91C4E77E020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270224-D1FF-4A87-AC27-AE931A9C9915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77042-B0A4-4ED4-8A75-3A4AA0F8E333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4F6313-3E03-4883-ACB5-DF4B5CC276D3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FB4858-B29F-478A-A136-4B7FFE80F022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3FFCE14-6503-4151-9E6A-486836388E33}" type="datetimeFigureOut">
              <a:rPr lang="uk-UA" smtClean="0"/>
              <a:pPr>
                <a:defRPr/>
              </a:pPr>
              <a:t>15.11.2015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7546652-A36E-4020-A508-8DE47F752978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20.png"/><Relationship Id="rId7" Type="http://schemas.openxmlformats.org/officeDocument/2006/relationships/image" Target="../media/image33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2.png"/><Relationship Id="rId4" Type="http://schemas.openxmlformats.org/officeDocument/2006/relationships/image" Target="../media/image3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90.png"/><Relationship Id="rId7" Type="http://schemas.openxmlformats.org/officeDocument/2006/relationships/image" Target="../media/image43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4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9.pn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25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tsput.ru/res/fizika/1/ELECTROSTATIKA/lection_15.files/leydenja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831" y="2132856"/>
            <a:ext cx="4908545" cy="436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598706" y="560752"/>
            <a:ext cx="7953780" cy="1200329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КОНДЕНСАТОРИ</a:t>
            </a:r>
            <a:endParaRPr lang="uk-UA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Two_2\Desktop\Electrolytic-Capacitor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9" y="4502356"/>
            <a:ext cx="3672408" cy="235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wo_2\Desktop\tantalum-capacito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509120"/>
            <a:ext cx="2273983" cy="221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wo_2\Desktop\air_capacito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977680"/>
            <a:ext cx="348038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solidFill>
                  <a:schemeClr val="bg1"/>
                </a:solidFill>
              </a:rPr>
              <a:t>З</a:t>
            </a:r>
            <a:r>
              <a:rPr lang="en-US" sz="2800" b="1" cap="all" dirty="0" smtClean="0">
                <a:solidFill>
                  <a:schemeClr val="bg1"/>
                </a:solidFill>
              </a:rPr>
              <a:t>’</a:t>
            </a:r>
            <a:r>
              <a:rPr lang="uk-UA" sz="2800" b="1" cap="all" dirty="0" smtClean="0">
                <a:solidFill>
                  <a:schemeClr val="bg1"/>
                </a:solidFill>
              </a:rPr>
              <a:t>ЄДНАННЯ КОНДЕНСАТОРІВ</a:t>
            </a:r>
            <a:endParaRPr lang="ru-RU" sz="2800" b="1" cap="all" dirty="0">
              <a:solidFill>
                <a:schemeClr val="bg1"/>
              </a:solidFill>
            </a:endParaRPr>
          </a:p>
        </p:txBody>
      </p:sp>
      <p:pic>
        <p:nvPicPr>
          <p:cNvPr id="11" name="Picture 8" descr="http://upload.wikimedia.org/wikipedia/commons/2/22/Leidse_flessen_Museum_Boerhave_december_2003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93212" y="836712"/>
            <a:ext cx="2405403" cy="258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836712"/>
            <a:ext cx="597666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ПАРАЛЕЛЬНЕ З</a:t>
            </a:r>
            <a:r>
              <a:rPr lang="en-US" sz="2400" b="1" dirty="0" smtClean="0">
                <a:solidFill>
                  <a:schemeClr val="bg1"/>
                </a:solidFill>
              </a:rPr>
              <a:t>’</a:t>
            </a:r>
            <a:r>
              <a:rPr lang="uk-UA" sz="2400" b="1" dirty="0" smtClean="0">
                <a:solidFill>
                  <a:schemeClr val="bg1"/>
                </a:solidFill>
              </a:rPr>
              <a:t>ЄДНАННЯ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1451878"/>
            <a:ext cx="60825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З'єднавши конденсатори </a:t>
            </a:r>
            <a:r>
              <a:rPr lang="uk-UA" sz="2400" b="1" dirty="0" smtClean="0">
                <a:solidFill>
                  <a:srgbClr val="FF0000"/>
                </a:solidFill>
              </a:rPr>
              <a:t>паралельно</a:t>
            </a:r>
            <a:r>
              <a:rPr lang="uk-UA" sz="2400" b="1" dirty="0" smtClean="0"/>
              <a:t>, можна 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</a:rPr>
              <a:t>збільшити ємність </a:t>
            </a:r>
            <a:r>
              <a:rPr lang="uk-UA" sz="2400" b="1" dirty="0" smtClean="0"/>
              <a:t>отриманої системи. В цьому випадку напруги на конденсаторах однакові, а заряд системи рівний сумі окремих зарядів: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3529" y="3432481"/>
                <a:ext cx="3938705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9" y="3432481"/>
                <a:ext cx="3938705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3528" y="4165227"/>
                <a:ext cx="3938706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𝒒</m:t>
                          </m:r>
                          <m:r>
                            <a:rPr lang="en-US" sz="3600" b="1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3600" b="1" i="1" smtClean="0">
                              <a:latin typeface="Cambria Math"/>
                            </a:rPr>
                            <m:t>𝒒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𝒒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𝒒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165227"/>
                <a:ext cx="3938706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 descr="&amp;Pcy;&amp;acy;&amp;rcy;&amp;acy;&amp;lcy;&amp;lcy;&amp;iecy;&amp;lcy;&amp;softcy;&amp;ncy;&amp;ocy;&amp;iecy; &amp;scy;&amp;ocy;&amp;iecy;&amp;dcy;&amp;icy;&amp;ncy;&amp;iecy;&amp;ncy;&amp;icy;&amp;iecy; &amp;kcy;&amp;ocy;&amp;ncy;&amp;dcy;&amp;iecy;&amp;ncy;&amp;scy;&amp;acy;&amp;tcy;&amp;ocy;&amp;rcy;&amp;ocy;&amp;v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188" y="3729799"/>
            <a:ext cx="3167427" cy="170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23528" y="4914173"/>
                <a:ext cx="3961148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𝑪</m:t>
                          </m:r>
                          <m:r>
                            <a:rPr lang="en-US" sz="3600" b="1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3600" b="1" i="1" smtClean="0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914173"/>
                <a:ext cx="3961148" cy="6463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6" name="Picture 4" descr="http://www.skrutka.ru/kr/zapus-d/kond-ps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284" y="5560504"/>
            <a:ext cx="3168352" cy="107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351" y="4795411"/>
            <a:ext cx="1299837" cy="1835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23529" y="5983824"/>
            <a:ext cx="3938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Для </a:t>
            </a:r>
            <a:r>
              <a:rPr lang="en-US" b="1" dirty="0" smtClean="0"/>
              <a:t>N</a:t>
            </a:r>
            <a:r>
              <a:rPr lang="uk-UA" b="1" dirty="0" smtClean="0"/>
              <a:t> однакових конденсаторів</a:t>
            </a:r>
            <a:endParaRPr lang="en-US" b="1" dirty="0" smtClean="0"/>
          </a:p>
          <a:p>
            <a:pPr algn="ctr"/>
            <a:r>
              <a:rPr lang="uk-UA" b="1" dirty="0" smtClean="0"/>
              <a:t>С = </a:t>
            </a:r>
            <a:r>
              <a:rPr lang="en-US" b="1" dirty="0" smtClean="0"/>
              <a:t>N∙</a:t>
            </a:r>
            <a:r>
              <a:rPr lang="uk-UA" b="1" dirty="0" smtClean="0"/>
              <a:t>С</a:t>
            </a:r>
            <a:r>
              <a:rPr lang="uk-UA" b="1" baseline="-25000" dirty="0" smtClean="0"/>
              <a:t>1</a:t>
            </a:r>
            <a:endParaRPr lang="ru-RU" b="1" baseline="-25000" dirty="0"/>
          </a:p>
        </p:txBody>
      </p:sp>
    </p:spTree>
    <p:extLst>
      <p:ext uri="{BB962C8B-B14F-4D97-AF65-F5344CB8AC3E}">
        <p14:creationId xmlns:p14="http://schemas.microsoft.com/office/powerpoint/2010/main" val="258866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solidFill>
                  <a:schemeClr val="bg1"/>
                </a:solidFill>
              </a:rPr>
              <a:t>З</a:t>
            </a:r>
            <a:r>
              <a:rPr lang="en-US" sz="2800" b="1" cap="all" dirty="0" smtClean="0">
                <a:solidFill>
                  <a:schemeClr val="bg1"/>
                </a:solidFill>
              </a:rPr>
              <a:t>’</a:t>
            </a:r>
            <a:r>
              <a:rPr lang="uk-UA" sz="2800" b="1" cap="all" dirty="0" smtClean="0">
                <a:solidFill>
                  <a:schemeClr val="bg1"/>
                </a:solidFill>
              </a:rPr>
              <a:t>ЄДНАННЯ КОНДЕНСАТОРІВ</a:t>
            </a:r>
            <a:endParaRPr lang="ru-RU" sz="2800" b="1" cap="all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836712"/>
            <a:ext cx="597666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ПОСЛІДОВНЕ З</a:t>
            </a:r>
            <a:r>
              <a:rPr lang="en-US" sz="2400" b="1" dirty="0" smtClean="0">
                <a:solidFill>
                  <a:schemeClr val="bg1"/>
                </a:solidFill>
              </a:rPr>
              <a:t>’</a:t>
            </a:r>
            <a:r>
              <a:rPr lang="uk-UA" sz="2400" b="1" dirty="0" smtClean="0">
                <a:solidFill>
                  <a:schemeClr val="bg1"/>
                </a:solidFill>
              </a:rPr>
              <a:t>ЄДНАННЯ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1451878"/>
            <a:ext cx="60825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З'єднавши конденсатори </a:t>
            </a:r>
            <a:r>
              <a:rPr lang="uk-UA" sz="2400" b="1" dirty="0" smtClean="0">
                <a:solidFill>
                  <a:srgbClr val="FF0000"/>
                </a:solidFill>
              </a:rPr>
              <a:t>послідовно</a:t>
            </a:r>
            <a:r>
              <a:rPr lang="uk-UA" sz="2400" b="1" dirty="0" smtClean="0"/>
              <a:t>, ми надамо заряди від джерела лише крайнім зовнішнім </a:t>
            </a:r>
            <a:r>
              <a:rPr lang="uk-UA" sz="2400" b="1" dirty="0" err="1" smtClean="0"/>
              <a:t>обкладкам</a:t>
            </a:r>
            <a:r>
              <a:rPr lang="uk-UA" sz="2400" b="1" dirty="0" smtClean="0"/>
              <a:t> </a:t>
            </a:r>
            <a:r>
              <a:rPr lang="uk-UA" sz="2400" b="1" dirty="0" err="1" smtClean="0"/>
              <a:t>систе-ми</a:t>
            </a:r>
            <a:r>
              <a:rPr lang="uk-UA" sz="2400" b="1" dirty="0" smtClean="0"/>
              <a:t>; заряди ж кожного конденсатора будуть рівні. Ємність системи при цьому 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</a:rPr>
              <a:t>зменшиться</a:t>
            </a:r>
            <a:r>
              <a:rPr lang="uk-UA" sz="2400" b="1" dirty="0" smtClean="0"/>
              <a:t>: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1086" y="3749294"/>
                <a:ext cx="3961148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𝒒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𝒒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𝒒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86" y="3749294"/>
                <a:ext cx="3961148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01086" y="4472245"/>
                <a:ext cx="3961148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𝑼</m:t>
                          </m:r>
                          <m:r>
                            <a:rPr lang="en-US" sz="3600" b="1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3600" b="1" i="1" smtClean="0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86" y="4472245"/>
                <a:ext cx="3961148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01086" y="5190100"/>
                <a:ext cx="3961148" cy="122636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3600" b="1" i="1" smtClean="0">
                              <a:latin typeface="Cambria Math"/>
                            </a:rPr>
                            <m:t>𝑪</m:t>
                          </m:r>
                        </m:den>
                      </m:f>
                      <m:r>
                        <a:rPr lang="en-US" sz="3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36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3600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sz="36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36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3600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>
                        <a:rPr lang="en-US" sz="36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36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3600" b="1" i="1" smtClean="0">
                                  <a:latin typeface="Cambria Math"/>
                                </a:rPr>
                                <m:t>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86" y="5190100"/>
                <a:ext cx="3961148" cy="122636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4683356" y="6102784"/>
            <a:ext cx="3938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Для </a:t>
            </a:r>
            <a:r>
              <a:rPr lang="en-US" b="1" dirty="0" smtClean="0"/>
              <a:t>N</a:t>
            </a:r>
            <a:r>
              <a:rPr lang="uk-UA" b="1" dirty="0" smtClean="0"/>
              <a:t> однакових конденсаторів</a:t>
            </a:r>
            <a:endParaRPr lang="en-US" b="1" dirty="0" smtClean="0"/>
          </a:p>
          <a:p>
            <a:pPr algn="ctr"/>
            <a:r>
              <a:rPr lang="uk-UA" b="1" dirty="0" smtClean="0"/>
              <a:t>С = С</a:t>
            </a:r>
            <a:r>
              <a:rPr lang="uk-UA" b="1" baseline="-25000" dirty="0" smtClean="0"/>
              <a:t>1</a:t>
            </a:r>
            <a:r>
              <a:rPr lang="en-US" b="1" dirty="0" smtClean="0"/>
              <a:t>:N</a:t>
            </a:r>
            <a:endParaRPr lang="ru-RU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94298" y="1430170"/>
            <a:ext cx="3593273" cy="2493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639" y="4653134"/>
            <a:ext cx="2582590" cy="1436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75164" y="5102638"/>
                <a:ext cx="1907766" cy="846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𝑪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5164" y="5102638"/>
                <a:ext cx="1907766" cy="84664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116" y="3811507"/>
            <a:ext cx="1655620" cy="1307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4395993" y="3734887"/>
            <a:ext cx="1866108" cy="22143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1006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10359"/>
            <a:ext cx="5258173" cy="5052306"/>
          </a:xfrm>
          <a:prstGeom prst="rect">
            <a:avLst/>
          </a:prstGeom>
          <a:noFill/>
          <a:ln>
            <a:noFill/>
          </a:ln>
          <a:effectLst>
            <a:outerShdw blurRad="508000" dist="35921" dir="2700000" algn="ctr" rotWithShape="0">
              <a:schemeClr val="bg2">
                <a:alpha val="68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5800725" cy="5391150"/>
          </a:xfrm>
          <a:prstGeom prst="rect">
            <a:avLst/>
          </a:prstGeom>
          <a:noFill/>
          <a:ln>
            <a:noFill/>
          </a:ln>
          <a:effectLst>
            <a:outerShdw blurRad="482600" dist="35921" dir="2700000" algn="ctr" rotWithShape="0">
              <a:schemeClr val="bg1">
                <a:lumMod val="50000"/>
                <a:alpha val="68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2160" y="332656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Адреси он-лайн калькуляторів для обчислення ємності системи конденсаторів:</a:t>
            </a:r>
            <a:endParaRPr lang="ru-RU" dirty="0"/>
          </a:p>
        </p:txBody>
      </p:sp>
      <p:sp>
        <p:nvSpPr>
          <p:cNvPr id="6" name="Прямокутник 5"/>
          <p:cNvSpPr/>
          <p:nvPr/>
        </p:nvSpPr>
        <p:spPr>
          <a:xfrm>
            <a:off x="107504" y="5877272"/>
            <a:ext cx="3600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http://cxem.net/calc/capacitor_series_calc.php</a:t>
            </a:r>
            <a:endParaRPr lang="ru-RU" sz="1200" b="1" dirty="0"/>
          </a:p>
        </p:txBody>
      </p:sp>
      <p:sp>
        <p:nvSpPr>
          <p:cNvPr id="7" name="Прямокутник 6"/>
          <p:cNvSpPr/>
          <p:nvPr/>
        </p:nvSpPr>
        <p:spPr>
          <a:xfrm>
            <a:off x="107504" y="6154271"/>
            <a:ext cx="3663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http://cxem.net/calc/capacitor_parallel_calc.php</a:t>
            </a:r>
            <a:endParaRPr lang="ru-RU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6519827"/>
            <a:ext cx="2984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solidFill>
                  <a:schemeClr val="bg1">
                    <a:lumMod val="75000"/>
                  </a:schemeClr>
                </a:solidFill>
              </a:rPr>
              <a:t>В.М.Данилюк  2014, Вільногірськ</a:t>
            </a:r>
            <a:endParaRPr lang="ru-RU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6768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Конденсатори. Ємність конденсаторів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solidFill>
                  <a:schemeClr val="bg1"/>
                </a:solidFill>
              </a:rPr>
              <a:t>КОНДЕНСАТОР</a:t>
            </a:r>
            <a:endParaRPr lang="ru-RU" sz="2800" b="1" cap="all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908720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Конденсатор</a:t>
            </a:r>
            <a:r>
              <a:rPr lang="uk-UA" sz="2400" b="1" dirty="0" smtClean="0"/>
              <a:t> – це система з двох чи більше провідників (електродів, </a:t>
            </a:r>
            <a:r>
              <a:rPr lang="uk-UA" sz="2400" b="1" dirty="0" err="1" smtClean="0"/>
              <a:t>обкладок</a:t>
            </a:r>
            <a:r>
              <a:rPr lang="uk-UA" sz="2400" b="1" dirty="0" smtClean="0"/>
              <a:t>), розділених шаром діелектрика, товщина якого менша у порівнянні з розміром провідників.  Така система здатна зберігати електричний заряд. Конденсатори широко </a:t>
            </a:r>
            <a:r>
              <a:rPr lang="uk-UA" sz="2400" b="1" dirty="0" err="1" smtClean="0"/>
              <a:t>використо-вують</a:t>
            </a:r>
            <a:r>
              <a:rPr lang="uk-UA" sz="2400" b="1" dirty="0" smtClean="0"/>
              <a:t> в електротехніці.</a:t>
            </a:r>
            <a:endParaRPr lang="ru-RU" sz="2400" b="1" dirty="0"/>
          </a:p>
        </p:txBody>
      </p:sp>
      <p:pic>
        <p:nvPicPr>
          <p:cNvPr id="2050" name="Picture 2" descr="&amp;Fcy;&amp;acy;&amp;jcy;&amp;lcy;:Verschiedene Kondensator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97" y="3304228"/>
            <a:ext cx="8641665" cy="303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6339613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Condenso</a:t>
            </a:r>
            <a:r>
              <a:rPr lang="en-US" b="1" dirty="0" smtClean="0"/>
              <a:t> (</a:t>
            </a:r>
            <a:r>
              <a:rPr lang="uk-UA" b="1" dirty="0" smtClean="0"/>
              <a:t>лат.</a:t>
            </a:r>
            <a:r>
              <a:rPr lang="en-US" b="1" dirty="0" smtClean="0"/>
              <a:t>)</a:t>
            </a:r>
            <a:r>
              <a:rPr lang="uk-UA" b="1" dirty="0" smtClean="0"/>
              <a:t> – ущільнюю, згущую.</a:t>
            </a:r>
            <a:endParaRPr lang="ru-RU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769" y="916242"/>
            <a:ext cx="2455133" cy="3768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86375"/>
            <a:ext cx="5328592" cy="177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solidFill>
                  <a:schemeClr val="bg1"/>
                </a:solidFill>
              </a:rPr>
              <a:t>Плоский КОНДЕНСАТОР</a:t>
            </a:r>
            <a:endParaRPr lang="ru-RU" sz="2800" b="1" cap="all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2571" y="5524714"/>
            <a:ext cx="37154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Напруженість Е</a:t>
            </a:r>
            <a:r>
              <a:rPr lang="en-US" sz="2000" b="1" dirty="0" smtClean="0"/>
              <a:t>-</a:t>
            </a:r>
            <a:r>
              <a:rPr lang="uk-UA" sz="2000" b="1" dirty="0" smtClean="0"/>
              <a:t>поля </a:t>
            </a:r>
            <a:r>
              <a:rPr lang="uk-UA" sz="2000" b="1" u="sng" dirty="0" err="1" smtClean="0"/>
              <a:t>плос</a:t>
            </a:r>
            <a:r>
              <a:rPr lang="en-US" sz="2000" b="1" u="sng" dirty="0" smtClean="0"/>
              <a:t>-</a:t>
            </a:r>
            <a:r>
              <a:rPr lang="uk-UA" sz="2000" b="1" u="sng" dirty="0" smtClean="0"/>
              <a:t>кого конденсатора</a:t>
            </a:r>
            <a:r>
              <a:rPr lang="uk-UA" sz="2000" b="1" dirty="0" smtClean="0"/>
              <a:t> і сила притягання його пластин: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9723" y="908720"/>
            <a:ext cx="693456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Найпростіший конденсатор – це дві металічні пластини з шаром діелектрика (наприклад, повітря) між ними. Його називають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</a:rPr>
              <a:t>плоским конденсатором</a:t>
            </a:r>
            <a:r>
              <a:rPr lang="uk-UA" sz="2400" b="1" dirty="0" smtClean="0"/>
              <a:t>.  </a:t>
            </a:r>
            <a:br>
              <a:rPr lang="uk-UA" sz="2400" b="1" dirty="0" smtClean="0"/>
            </a:br>
            <a:r>
              <a:rPr lang="uk-UA" sz="2400" b="1" dirty="0" smtClean="0"/>
              <a:t>Якщо пластинам надати однакового </a:t>
            </a:r>
            <a:br>
              <a:rPr lang="uk-UA" sz="2400" b="1" dirty="0" smtClean="0"/>
            </a:br>
            <a:r>
              <a:rPr lang="uk-UA" sz="2400" b="1" dirty="0" smtClean="0"/>
              <a:t>заряду різних знаків, між пластинами виникне однорідне Е-поле.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932040" y="5467775"/>
                <a:ext cx="1552028" cy="1129540"/>
              </a:xfrm>
              <a:prstGeom prst="rect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/>
                        </a:rPr>
                        <m:t>𝑬</m:t>
                      </m:r>
                      <m:r>
                        <a:rPr lang="en-US" sz="3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latin typeface="Cambria Math"/>
                            </a:rPr>
                            <m:t>𝑼</m:t>
                          </m:r>
                        </m:num>
                        <m:den>
                          <m:r>
                            <a:rPr lang="en-US" sz="3600" b="1" i="1" smtClean="0">
                              <a:latin typeface="Cambria Math"/>
                            </a:rPr>
                            <m:t>𝒅</m:t>
                          </m:r>
                        </m:den>
                      </m:f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467775"/>
                <a:ext cx="1552028" cy="112954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70" y="5134001"/>
            <a:ext cx="8763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588224" y="5467775"/>
                <a:ext cx="2232248" cy="1149545"/>
              </a:xfrm>
              <a:prstGeom prst="rect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F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f>
                      <m:fPr>
                        <m:ctrlPr>
                          <a:rPr lang="en-US" sz="4000" b="1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b="1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sSupPr>
                          <m:e>
                            <m:r>
                              <a:rPr lang="en-US" sz="4000" b="1" i="1" smtClean="0">
                                <a:latin typeface="Cambria Math" pitchFamily="18" charset="0"/>
                                <a:ea typeface="Cambria Math" pitchFamily="18" charset="0"/>
                              </a:rPr>
                              <m:t>𝒒</m:t>
                            </m:r>
                          </m:e>
                          <m:sup>
                            <m:r>
                              <a:rPr lang="en-US" sz="4000" b="1" i="1" smtClean="0">
                                <a:latin typeface="Cambria Math" pitchFamily="18" charset="0"/>
                                <a:ea typeface="Cambria Math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4000" b="1" i="1" smtClean="0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  <m:r>
                          <a:rPr lang="en-US" sz="4000" b="1" i="1" smtClean="0">
                            <a:latin typeface="Cambria Math" pitchFamily="18" charset="0"/>
                            <a:ea typeface="Cambria Math" pitchFamily="18" charset="0"/>
                          </a:rPr>
                          <m:t>𝜺</m:t>
                        </m:r>
                        <m:sSub>
                          <m:sSubPr>
                            <m:ctrlPr>
                              <a:rPr lang="en-US" sz="4000" b="1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n-US" sz="4000" b="1" i="1" smtClean="0">
                                <a:latin typeface="Cambria Math" pitchFamily="18" charset="0"/>
                                <a:ea typeface="Cambria Math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4000" b="1" i="1" smtClean="0">
                                <a:latin typeface="Cambria Math" pitchFamily="18" charset="0"/>
                                <a:ea typeface="Cambria Math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4000" b="1" i="1" smtClean="0">
                            <a:latin typeface="Cambria Math" pitchFamily="18" charset="0"/>
                            <a:ea typeface="Cambria Math" pitchFamily="18" charset="0"/>
                          </a:rPr>
                          <m:t>𝑺</m:t>
                        </m:r>
                      </m:den>
                    </m:f>
                  </m:oMath>
                </a14:m>
                <a:endParaRPr lang="ru-RU" sz="4000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5467775"/>
                <a:ext cx="2232248" cy="1149545"/>
              </a:xfrm>
              <a:prstGeom prst="rect">
                <a:avLst/>
              </a:prstGeom>
              <a:blipFill rotWithShape="1">
                <a:blip r:embed="rId6"/>
                <a:stretch>
                  <a:fillRect l="-9511" b="-2094"/>
                </a:stretch>
              </a:blip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6526316" y="4790667"/>
            <a:ext cx="24107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>
                    <a:lumMod val="50000"/>
                  </a:schemeClr>
                </a:solidFill>
              </a:rPr>
              <a:t>Електрична стала</a:t>
            </a:r>
            <a:endParaRPr lang="en-US" b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l-GR" sz="2000" b="1" dirty="0" smtClean="0">
                <a:solidFill>
                  <a:schemeClr val="bg1">
                    <a:lumMod val="50000"/>
                  </a:schemeClr>
                </a:solidFill>
              </a:rPr>
              <a:t>ε</a:t>
            </a:r>
            <a:r>
              <a:rPr lang="ru-RU" sz="2000" b="1" baseline="-250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</a:rPr>
              <a:t> = 8,85∙ 10</a:t>
            </a:r>
            <a:r>
              <a:rPr lang="ru-RU" sz="2000" b="1" baseline="30000" dirty="0" smtClean="0">
                <a:solidFill>
                  <a:schemeClr val="bg1">
                    <a:lumMod val="50000"/>
                  </a:schemeClr>
                </a:solidFill>
              </a:rPr>
              <a:t>-12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</a:rPr>
              <a:t> Ф/м  </a:t>
            </a:r>
            <a:endParaRPr lang="ru-RU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Плюс 1"/>
          <p:cNvSpPr/>
          <p:nvPr/>
        </p:nvSpPr>
        <p:spPr>
          <a:xfrm>
            <a:off x="6491054" y="2944970"/>
            <a:ext cx="536204" cy="556038"/>
          </a:xfrm>
          <a:prstGeom prst="mathPl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інус 3"/>
          <p:cNvSpPr/>
          <p:nvPr/>
        </p:nvSpPr>
        <p:spPr>
          <a:xfrm>
            <a:off x="8550696" y="2944970"/>
            <a:ext cx="482206" cy="494043"/>
          </a:xfrm>
          <a:prstGeom prst="mathMin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66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" y="4571295"/>
            <a:ext cx="1249313" cy="2281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134001"/>
            <a:ext cx="2054218" cy="115594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solidFill>
                  <a:schemeClr val="bg1"/>
                </a:solidFill>
              </a:rPr>
              <a:t>Ємність КОНДЕНСАТОРА</a:t>
            </a:r>
            <a:endParaRPr lang="ru-RU" sz="2800" b="1" cap="all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980728"/>
            <a:ext cx="6120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Основною характеристикою конденсатора є його </a:t>
            </a:r>
            <a:r>
              <a:rPr lang="uk-UA" sz="2400" b="1" dirty="0" smtClean="0">
                <a:solidFill>
                  <a:srgbClr val="FF0000"/>
                </a:solidFill>
              </a:rPr>
              <a:t>електрична ємність </a:t>
            </a:r>
            <a:r>
              <a:rPr lang="uk-UA" sz="2400" b="1" dirty="0" smtClean="0"/>
              <a:t>– відношення накопиченого на </a:t>
            </a:r>
            <a:r>
              <a:rPr lang="uk-UA" sz="2400" b="1" dirty="0" err="1" smtClean="0"/>
              <a:t>обкладках</a:t>
            </a:r>
            <a:r>
              <a:rPr lang="uk-UA" sz="2400" b="1" dirty="0" smtClean="0"/>
              <a:t> заряду до напруги (різниці потенціалів) між </a:t>
            </a:r>
            <a:r>
              <a:rPr lang="uk-UA" sz="2400" b="1" dirty="0" err="1" smtClean="0"/>
              <a:t>обкладками</a:t>
            </a:r>
            <a:r>
              <a:rPr lang="uk-UA" sz="2400" b="1" dirty="0"/>
              <a:t>: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73868" y="3010963"/>
                <a:ext cx="1670265" cy="115544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0" smtClean="0">
                          <a:latin typeface="Cambria Math"/>
                        </a:rPr>
                        <m:t>𝐂</m:t>
                      </m:r>
                      <m:r>
                        <a:rPr lang="en-US" sz="4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000" b="1" i="1" smtClean="0">
                              <a:latin typeface="Cambria Math"/>
                            </a:rPr>
                            <m:t>𝒒</m:t>
                          </m:r>
                        </m:num>
                        <m:den>
                          <m:r>
                            <a:rPr lang="en-US" sz="4000" b="1" i="1" smtClean="0">
                              <a:latin typeface="Cambria Math"/>
                            </a:rPr>
                            <m:t>𝑼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68" y="3010963"/>
                <a:ext cx="1670265" cy="115544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072570" y="4925931"/>
            <a:ext cx="51125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Ємність </a:t>
            </a:r>
            <a:r>
              <a:rPr lang="uk-UA" sz="2000" b="1" u="sng" dirty="0" smtClean="0"/>
              <a:t>плоского конденсатора </a:t>
            </a:r>
            <a:r>
              <a:rPr lang="uk-UA" sz="2000" b="1" dirty="0" smtClean="0"/>
              <a:t>з пластинами площею S кожна та відстанню між ними d, заповненого діелектриком з діелектричною проникністю ε:</a:t>
            </a:r>
            <a:endParaRPr lang="uk-UA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312521" y="3260265"/>
            <a:ext cx="42005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Одиниця вимірювання електроємності – </a:t>
            </a:r>
            <a:r>
              <a:rPr lang="uk-UA" sz="2400" b="1" dirty="0" smtClean="0">
                <a:solidFill>
                  <a:srgbClr val="FF0000"/>
                </a:solidFill>
              </a:rPr>
              <a:t>фарад</a:t>
            </a:r>
            <a:r>
              <a:rPr lang="uk-UA" sz="2400" b="1" dirty="0" smtClean="0"/>
              <a:t> </a:t>
            </a:r>
            <a:r>
              <a:rPr lang="en-US" sz="2400" b="1" dirty="0" smtClean="0"/>
              <a:t>[</a:t>
            </a:r>
            <a:r>
              <a:rPr lang="ru-RU" sz="2400" b="1" dirty="0" smtClean="0">
                <a:solidFill>
                  <a:srgbClr val="FF0000"/>
                </a:solidFill>
              </a:rPr>
              <a:t>Ф</a:t>
            </a:r>
            <a:r>
              <a:rPr lang="en-US" sz="2400" b="1" dirty="0" smtClean="0"/>
              <a:t>]</a:t>
            </a:r>
            <a:r>
              <a:rPr lang="ru-RU" sz="2400" b="1" dirty="0" smtClean="0"/>
              <a:t>:  </a:t>
            </a:r>
            <a:endParaRPr lang="ru-RU" sz="2400" b="1" dirty="0"/>
          </a:p>
          <a:p>
            <a:pPr algn="ctr"/>
            <a:r>
              <a:rPr lang="ru-RU" sz="2400" b="1" dirty="0" smtClean="0"/>
              <a:t>1 Ф = 1 Кл : 1 В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96136" y="6357092"/>
            <a:ext cx="2589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 smtClean="0">
                <a:solidFill>
                  <a:schemeClr val="bg1">
                    <a:lumMod val="50000"/>
                  </a:schemeClr>
                </a:solidFill>
              </a:rPr>
              <a:t>ε</a:t>
            </a:r>
            <a:r>
              <a:rPr lang="ru-RU" sz="2000" b="1" baseline="-250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</a:rPr>
              <a:t> = 8,85∙ 10</a:t>
            </a:r>
            <a:r>
              <a:rPr lang="ru-RU" sz="2000" b="1" baseline="30000" dirty="0" smtClean="0">
                <a:solidFill>
                  <a:schemeClr val="bg1">
                    <a:lumMod val="50000"/>
                  </a:schemeClr>
                </a:solidFill>
              </a:rPr>
              <a:t>-12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</a:rPr>
              <a:t> Ф/м  </a:t>
            </a:r>
            <a:endParaRPr lang="ru-RU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095" y="911768"/>
            <a:ext cx="244792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www.go-radio.ru/images/c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576" y="5101667"/>
            <a:ext cx="694485" cy="12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wo_2\Desktop\13862770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96274"/>
            <a:ext cx="5268817" cy="248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solidFill>
                  <a:schemeClr val="bg1"/>
                </a:solidFill>
              </a:rPr>
              <a:t>ПЕРШИЙ КОНДЕНСАТОР</a:t>
            </a:r>
            <a:endParaRPr lang="ru-RU" sz="2800" b="1" cap="all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980728"/>
            <a:ext cx="56886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Перший конденсатор – «лейденську банку» - створили у 1745 році у німецькому місті </a:t>
            </a:r>
            <a:r>
              <a:rPr lang="uk-UA" sz="2400" b="1" dirty="0" err="1" smtClean="0"/>
              <a:t>Лейден</a:t>
            </a:r>
            <a:r>
              <a:rPr lang="uk-UA" sz="2400" b="1" dirty="0" smtClean="0"/>
              <a:t> фізик </a:t>
            </a:r>
            <a:r>
              <a:rPr lang="uk-UA" sz="2400" b="1" dirty="0" err="1" smtClean="0"/>
              <a:t>Едвальд</a:t>
            </a:r>
            <a:r>
              <a:rPr lang="uk-UA" sz="2400" b="1" dirty="0" smtClean="0"/>
              <a:t> </a:t>
            </a:r>
            <a:r>
              <a:rPr lang="uk-UA" sz="2400" b="1" dirty="0" err="1" smtClean="0"/>
              <a:t>Юрген</a:t>
            </a:r>
            <a:r>
              <a:rPr lang="uk-UA" sz="2400" b="1" dirty="0" smtClean="0"/>
              <a:t> фон </a:t>
            </a:r>
            <a:r>
              <a:rPr lang="uk-UA" sz="2400" b="1" dirty="0" err="1" smtClean="0"/>
              <a:t>Клейст</a:t>
            </a:r>
            <a:r>
              <a:rPr lang="uk-UA" sz="2400" b="1" dirty="0" smtClean="0"/>
              <a:t> та </a:t>
            </a:r>
            <a:r>
              <a:rPr lang="uk-UA" sz="2400" b="1" dirty="0"/>
              <a:t>П</a:t>
            </a:r>
            <a:r>
              <a:rPr lang="uk-UA" sz="2400" b="1" dirty="0" smtClean="0"/>
              <a:t>ітер </a:t>
            </a:r>
            <a:r>
              <a:rPr lang="uk-UA" sz="2400" b="1" dirty="0" err="1" smtClean="0"/>
              <a:t>ван</a:t>
            </a:r>
            <a:r>
              <a:rPr lang="uk-UA" sz="2400" b="1" dirty="0" smtClean="0"/>
              <a:t> </a:t>
            </a:r>
            <a:r>
              <a:rPr lang="uk-UA" sz="2400" b="1" dirty="0" err="1" smtClean="0"/>
              <a:t>Мушенбрук</a:t>
            </a:r>
            <a:r>
              <a:rPr lang="uk-UA" sz="2400" b="1" dirty="0" smtClean="0"/>
              <a:t>. Це була закупорена та наповнена водою скляна банка, обклеєна всередині та зовні фольгою. Крізь кришку у банку був введений металевий стержень. </a:t>
            </a:r>
          </a:p>
        </p:txBody>
      </p:sp>
      <p:pic>
        <p:nvPicPr>
          <p:cNvPr id="7174" name="Picture 6" descr="http://tsput.ru/res/fizika/1/ELECTROSTATIKA/lection_15.files/leydenja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80728"/>
            <a:ext cx="3361319" cy="298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Two_2\Desktop\Буфер обміну-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17592" y="3861048"/>
            <a:ext cx="2086545" cy="270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66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solidFill>
                  <a:schemeClr val="bg1"/>
                </a:solidFill>
              </a:rPr>
              <a:t>ПЕРШИЙ КОНДЕНСАТОР</a:t>
            </a:r>
            <a:endParaRPr lang="ru-RU" sz="2800" b="1" cap="all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Two_2\Desktop\machine_van_Marum-Nature-cor-ae8f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6912768" cy="475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107504" y="797947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/>
              <a:t>Лейденська банка накопичувала заряд близько 1 </a:t>
            </a:r>
            <a:r>
              <a:rPr lang="uk-UA" sz="2400" b="1" dirty="0" err="1"/>
              <a:t>мкКл</a:t>
            </a:r>
            <a:r>
              <a:rPr lang="uk-UA" sz="2400" b="1" dirty="0"/>
              <a:t>. Завдяки Лейденській банці вперше вдалося отримати штучну електричну іскру.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444054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chteh.ru/assets/images/mid_school/fizika/condesator%20premennoi%20emcos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495" y="994705"/>
            <a:ext cx="4211960" cy="3158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solidFill>
                  <a:schemeClr val="bg1"/>
                </a:solidFill>
              </a:rPr>
              <a:t>Ємність КОНДЕНСАТОРА</a:t>
            </a:r>
            <a:endParaRPr lang="ru-RU" sz="2800" b="1" cap="all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980728"/>
            <a:ext cx="5400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 техніці використовують також </a:t>
            </a:r>
            <a:r>
              <a:rPr lang="uk-UA" sz="2400" b="1" dirty="0" smtClean="0">
                <a:solidFill>
                  <a:srgbClr val="FF0000"/>
                </a:solidFill>
              </a:rPr>
              <a:t>конденсатори змінної ємності</a:t>
            </a:r>
            <a:r>
              <a:rPr lang="uk-UA" sz="2400" b="1" dirty="0" smtClean="0"/>
              <a:t>. Ємність таких конденсаторів може змінюватись, частіше всього за рахунок площі перекриття їх пластин. Деякі з пластин таких конденсаторів нерухомі, а між ними поміщені пластини, що можуть обертатись навколо спільної осі.</a:t>
            </a:r>
            <a:endParaRPr lang="ru-RU" sz="2400" b="1" dirty="0"/>
          </a:p>
        </p:txBody>
      </p:sp>
      <p:pic>
        <p:nvPicPr>
          <p:cNvPr id="1028" name="Picture 4" descr="http://www.odlr.ru/forum/photoplog/file.php?n=2981&amp;w=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278" y="4293095"/>
            <a:ext cx="2634177" cy="237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kr.ru/system/product/411/original.jpg?134891426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4802214"/>
            <a:ext cx="1890819" cy="186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ukrsk.com.ua/images/product_images/popup_images/vakuumnye_pribory/12193_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996" y="4409766"/>
            <a:ext cx="2254088" cy="225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Two_2\Desktop\Буфер обміну-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802214"/>
            <a:ext cx="919402" cy="187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go-radio.ru/images/cn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3134646"/>
            <a:ext cx="619125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go-radio.ru/images/cn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025" y="5901058"/>
            <a:ext cx="450659" cy="76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463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www.go-radio.ru/images/cn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05263"/>
            <a:ext cx="561576" cy="96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solidFill>
                  <a:schemeClr val="bg1"/>
                </a:solidFill>
              </a:rPr>
              <a:t>ФОРМИ КОНДЕНСАТОРІВ</a:t>
            </a:r>
            <a:endParaRPr lang="ru-RU" sz="2800" b="1" cap="all" dirty="0">
              <a:solidFill>
                <a:schemeClr val="bg1"/>
              </a:solidFill>
            </a:endParaRPr>
          </a:p>
        </p:txBody>
      </p:sp>
      <p:pic>
        <p:nvPicPr>
          <p:cNvPr id="1026" name="Picture 2" descr="Cylindrical CapacitorII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93" y="1586002"/>
            <a:ext cx="1916685" cy="109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7504" y="891164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Крім плоских, бувають конденсатори і іншої форми: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0304" y="1816951"/>
            <a:ext cx="2626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</a:rPr>
              <a:t>Циліндричні</a:t>
            </a:r>
            <a:r>
              <a:rPr lang="uk-UA" sz="2400" b="1" dirty="0" smtClean="0"/>
              <a:t> конденсатори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508104" y="1804231"/>
                <a:ext cx="3195940" cy="859338"/>
              </a:xfrm>
              <a:prstGeom prst="rect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𝑪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𝟐</m:t>
                      </m:r>
                      <m:r>
                        <a:rPr lang="en-US" sz="2400" b="1" i="1" smtClean="0">
                          <a:latin typeface="Cambria Math"/>
                          <a:ea typeface="Cambria Math"/>
                        </a:rPr>
                        <m:t>𝝅𝜺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𝜺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f>
                        <m:fPr>
                          <m:ctrlPr>
                            <a:rPr lang="en-US" sz="24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𝒍</m:t>
                          </m:r>
                        </m:num>
                        <m:den>
                          <m:r>
                            <a:rPr lang="en-US" sz="2400" b="1" i="0" smtClean="0">
                              <a:latin typeface="Cambria Math"/>
                              <a:ea typeface="Cambria Math"/>
                            </a:rPr>
                            <m:t>𝐥𝐧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1804231"/>
                <a:ext cx="3195940" cy="85933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2808827" y="2960771"/>
            <a:ext cx="2425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</a:rPr>
              <a:t>Сферичні </a:t>
            </a:r>
            <a:r>
              <a:rPr lang="uk-UA" sz="2400" b="1" dirty="0" smtClean="0"/>
              <a:t>конденсатори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499474" y="3002578"/>
                <a:ext cx="3204570" cy="844205"/>
              </a:xfrm>
              <a:prstGeom prst="rect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𝑪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uk-UA" sz="2400" b="1" i="1" smtClean="0">
                          <a:latin typeface="Cambria Math"/>
                        </a:rPr>
                        <m:t>𝟒</m:t>
                      </m:r>
                      <m:r>
                        <a:rPr lang="en-US" sz="2400" b="1" i="1" smtClean="0">
                          <a:latin typeface="Cambria Math"/>
                          <a:ea typeface="Cambria Math"/>
                        </a:rPr>
                        <m:t>𝝅𝜺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𝜺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f>
                        <m:fPr>
                          <m:ctrlPr>
                            <a:rPr lang="en-US" sz="24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b>
                          </m:sSub>
                          <m:r>
                            <a:rPr lang="uk-UA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474" y="3002578"/>
                <a:ext cx="3204570" cy="84420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10835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Обкладки конденсатора К50-35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048" y="4095936"/>
            <a:ext cx="3376432" cy="253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875" y="4095936"/>
            <a:ext cx="1410513" cy="2532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13291" y="3956522"/>
            <a:ext cx="35283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В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</a:rPr>
              <a:t>рулонних</a:t>
            </a:r>
            <a:r>
              <a:rPr lang="uk-UA" sz="2400" b="1" dirty="0" smtClean="0"/>
              <a:t> конденсаторах довгі смужки алюмінієвої фольги розділені смужкою паперу, просоченого електролітом.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395399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solidFill>
                  <a:schemeClr val="bg1"/>
                </a:solidFill>
              </a:rPr>
              <a:t>ЕНЕРГІЯ КОНДЕНСАТОРА</a:t>
            </a:r>
            <a:endParaRPr lang="ru-RU" sz="2800" b="1" cap="all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://fb.ru/misc/i/gallery/10533/785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24669"/>
            <a:ext cx="3149904" cy="206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51520" y="980728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Енергію, накопичену електричним полем конденсатора, можна обчислити за формулами: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5536" y="2225649"/>
                <a:ext cx="4596066" cy="121809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/>
                        </a:rPr>
                        <m:t>𝑾</m:t>
                      </m:r>
                      <m:r>
                        <a:rPr lang="en-US" sz="3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1" i="1">
                              <a:latin typeface="Cambria Math"/>
                            </a:rPr>
                            <m:t>𝒒𝑼</m:t>
                          </m:r>
                        </m:num>
                        <m:den>
                          <m:r>
                            <a:rPr lang="en-US" sz="3600" b="1" i="1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3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600" b="1" i="1" smtClean="0">
                                  <a:latin typeface="Cambria Math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36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en-US" sz="3600" b="1" i="1" smtClean="0">
                              <a:latin typeface="Cambria Math"/>
                            </a:rPr>
                            <m:t>𝑪</m:t>
                          </m:r>
                        </m:den>
                      </m:f>
                      <m:r>
                        <a:rPr lang="en-US" sz="3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latin typeface="Cambria Math"/>
                            </a:rPr>
                            <m:t>𝑪</m:t>
                          </m:r>
                          <m:sSup>
                            <m:sSupPr>
                              <m:ctrlPr>
                                <a:rPr lang="en-US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600" b="1" i="1" smtClean="0">
                                  <a:latin typeface="Cambria Math"/>
                                </a:rPr>
                                <m:t>𝑼</m:t>
                              </m:r>
                            </m:e>
                            <m:sup>
                              <m:r>
                                <a:rPr lang="en-US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36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225649"/>
                <a:ext cx="4596066" cy="12180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95536" y="3468883"/>
            <a:ext cx="8550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Ця робота рівна роботі по розділенню позитивних і негативних зарядів під час зарядки конденсатора; ця ж енергія виділиться при повній його розрядці.</a:t>
            </a:r>
          </a:p>
          <a:p>
            <a:endParaRPr lang="uk-UA" sz="1600" b="1" dirty="0" smtClean="0"/>
          </a:p>
          <a:p>
            <a:pPr algn="ctr"/>
            <a:r>
              <a:rPr lang="uk-UA" sz="2400" b="1" dirty="0" smtClean="0"/>
              <a:t>Для плоского конденсатора:</a:t>
            </a:r>
            <a:endParaRPr lang="ru-RU" sz="2400" b="1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73216"/>
            <a:ext cx="8424936" cy="1114041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Форма хвиль">
  <a:themeElements>
    <a:clrScheme name="Форма хвиль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Форма хвиль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Форма хвиль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909</TotalTime>
  <Words>677</Words>
  <Application>Microsoft Office PowerPoint</Application>
  <PresentationFormat>Екран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Форма хвиль</vt:lpstr>
      <vt:lpstr>Презентація PowerPoint</vt:lpstr>
      <vt:lpstr>Конденсатори. Ємність конденсаторів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Діелектрики в електричному полі. Конденсатори</dc:title>
  <dc:creator>Two_2</dc:creator>
  <cp:lastModifiedBy>Two_2</cp:lastModifiedBy>
  <cp:revision>108</cp:revision>
  <dcterms:modified xsi:type="dcterms:W3CDTF">2015-11-14T23:22:15Z</dcterms:modified>
</cp:coreProperties>
</file>