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648" r:id="rId2"/>
    <p:sldMasterId id="2147483649" r:id="rId3"/>
    <p:sldMasterId id="2147483650" r:id="rId4"/>
    <p:sldMasterId id="2147483651" r:id="rId5"/>
  </p:sldMasterIdLst>
  <p:notesMasterIdLst>
    <p:notesMasterId r:id="rId20"/>
  </p:notesMasterIdLst>
  <p:handoutMasterIdLst>
    <p:handoutMasterId r:id="rId21"/>
  </p:handoutMasterIdLst>
  <p:sldIdLst>
    <p:sldId id="257" r:id="rId6"/>
    <p:sldId id="258" r:id="rId7"/>
    <p:sldId id="259" r:id="rId8"/>
    <p:sldId id="275" r:id="rId9"/>
    <p:sldId id="277" r:id="rId10"/>
    <p:sldId id="276" r:id="rId11"/>
    <p:sldId id="278" r:id="rId12"/>
    <p:sldId id="279" r:id="rId13"/>
    <p:sldId id="280" r:id="rId14"/>
    <p:sldId id="282" r:id="rId15"/>
    <p:sldId id="283" r:id="rId16"/>
    <p:sldId id="284" r:id="rId17"/>
    <p:sldId id="285" r:id="rId18"/>
    <p:sldId id="286" r:id="rId1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0C0C0"/>
    <a:srgbClr val="DDDDDD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0A1B5D5-9B99-4C35-A422-299274C87663}" styleName="Средний стиль 1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652" autoAdjust="0"/>
    <p:restoredTop sz="92496" autoAdjust="0"/>
  </p:normalViewPr>
  <p:slideViewPr>
    <p:cSldViewPr>
      <p:cViewPr varScale="1">
        <p:scale>
          <a:sx n="74" d="100"/>
          <a:sy n="74" d="100"/>
        </p:scale>
        <p:origin x="-39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47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3" Type="http://schemas.openxmlformats.org/officeDocument/2006/relationships/slideMaster" Target="slideMasters/slideMaster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1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theme" Target="theme/theme1.xml"/><Relationship Id="rId5" Type="http://schemas.openxmlformats.org/officeDocument/2006/relationships/slideMaster" Target="slideMasters/slideMaster4.xml"/><Relationship Id="rId15" Type="http://schemas.openxmlformats.org/officeDocument/2006/relationships/slide" Target="slides/slide10.xml"/><Relationship Id="rId23" Type="http://schemas.openxmlformats.org/officeDocument/2006/relationships/viewProps" Target="view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3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61F3A67E-1765-4B5E-93C2-1528554845BB}" type="datetimeFigureOut">
              <a:rPr lang="uk-UA"/>
              <a:pPr>
                <a:defRPr/>
              </a:pPr>
              <a:t>05.04.2015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r>
              <a:rPr lang="uk-UA"/>
              <a:t>Чашук О.Ф. вчитель інформатики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F041008F-43D4-446D-A636-90BFF7C9D555}" type="slidenum">
              <a:rPr lang="uk-UA"/>
              <a:pPr>
                <a:defRPr/>
              </a:pPr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34843754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AEB5061E-21BD-4A98-BB92-E3847E37D094}" type="datetimeFigureOut">
              <a:rPr lang="uk-UA"/>
              <a:pPr>
                <a:defRPr/>
              </a:pPr>
              <a:t>05.04.2015</a:t>
            </a:fld>
            <a:endParaRPr lang="uk-UA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uk-UA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uk-UA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r>
              <a:rPr lang="uk-UA"/>
              <a:t>Чашук О.Ф. вчитель інформатики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32A5EC3D-8640-4A02-9901-AF00CDF5F27E}" type="slidenum">
              <a:rPr lang="uk-UA"/>
              <a:pPr>
                <a:defRPr/>
              </a:pPr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6615957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483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uk-UA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MY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en-MY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2E3812-9C1C-4CE6-9121-A6C0E4A183E5}" type="datetime1">
              <a:rPr lang="uk-UA"/>
              <a:pPr>
                <a:defRPr/>
              </a:pPr>
              <a:t>05.04.2015</a:t>
            </a:fld>
            <a:endParaRPr lang="en-MY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8FCC65-8BB5-4CB4-8D99-35537D4082AD}" type="slidenum">
              <a:rPr lang="en-MY"/>
              <a:pPr>
                <a:defRPr/>
              </a:pPr>
              <a:t>‹№›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581537367"/>
      </p:ext>
    </p:extLst>
  </p:cSld>
  <p:clrMapOvr>
    <a:masterClrMapping/>
  </p:clrMapOvr>
  <p:transition>
    <p:cut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M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MY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806702-52B6-4496-AC3F-6BD4909DAB33}" type="datetime1">
              <a:rPr lang="uk-UA"/>
              <a:pPr>
                <a:defRPr/>
              </a:pPr>
              <a:t>05.04.2015</a:t>
            </a:fld>
            <a:endParaRPr lang="en-MY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A76137-C03D-4153-9D18-A7B33F56A92F}" type="slidenum">
              <a:rPr lang="en-MY"/>
              <a:pPr>
                <a:defRPr/>
              </a:pPr>
              <a:t>‹№›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349834879"/>
      </p:ext>
    </p:extLst>
  </p:cSld>
  <p:clrMapOvr>
    <a:masterClrMapping/>
  </p:clrMapOvr>
  <p:transition>
    <p:cut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791450" y="2667000"/>
            <a:ext cx="1352550" cy="2209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M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733800" y="2667000"/>
            <a:ext cx="3905250" cy="2209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MY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AB37DC-8844-47BD-822A-7CB646D38FB5}" type="datetime1">
              <a:rPr lang="uk-UA"/>
              <a:pPr>
                <a:defRPr/>
              </a:pPr>
              <a:t>05.04.2015</a:t>
            </a:fld>
            <a:endParaRPr lang="en-MY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876DE5-EB92-4537-9D90-393D816A8406}" type="slidenum">
              <a:rPr lang="en-MY"/>
              <a:pPr>
                <a:defRPr/>
              </a:pPr>
              <a:t>‹№›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495298913"/>
      </p:ext>
    </p:extLst>
  </p:cSld>
  <p:clrMapOvr>
    <a:masterClrMapping/>
  </p:clrMapOvr>
  <p:transition>
    <p:cut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MY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33E53C-F75D-4B08-9B99-1C8F51F737AF}" type="datetime1">
              <a:rPr lang="uk-UA"/>
              <a:pPr>
                <a:defRPr/>
              </a:pPr>
              <a:t>05.04.2015</a:t>
            </a:fld>
            <a:endParaRPr lang="en-MY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806AA8-FB3D-4E2D-B1C0-23D981BB8D42}" type="slidenum">
              <a:rPr lang="en-MY"/>
              <a:pPr>
                <a:defRPr/>
              </a:pPr>
              <a:t>‹№›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70077375"/>
      </p:ext>
    </p:extLst>
  </p:cSld>
  <p:clrMapOvr>
    <a:masterClrMapping/>
  </p:clrMapOvr>
  <p:transition>
    <p:cut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EA6509-E344-49C2-93C4-1452FFEFF3DD}" type="datetime1">
              <a:rPr lang="uk-UA"/>
              <a:pPr>
                <a:defRPr/>
              </a:pPr>
              <a:t>05.04.2015</a:t>
            </a:fld>
            <a:endParaRPr lang="en-MY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703F2A-35D4-4826-BF50-E702AE011100}" type="slidenum">
              <a:rPr lang="en-MY"/>
              <a:pPr>
                <a:defRPr/>
              </a:pPr>
              <a:t>‹№›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636795625"/>
      </p:ext>
    </p:extLst>
  </p:cSld>
  <p:clrMapOvr>
    <a:masterClrMapping/>
  </p:clrMapOvr>
  <p:transition>
    <p:cut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0E03E4-A0A1-4D23-AD8F-5EB01C262692}" type="datetime1">
              <a:rPr lang="uk-UA"/>
              <a:pPr>
                <a:defRPr/>
              </a:pPr>
              <a:t>05.04.2015</a:t>
            </a:fld>
            <a:endParaRPr lang="en-MY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ABDFB1-B39D-45C5-B710-D16D2B270455}" type="slidenum">
              <a:rPr lang="en-MY"/>
              <a:pPr>
                <a:defRPr/>
              </a:pPr>
              <a:t>‹№›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854766242"/>
      </p:ext>
    </p:extLst>
  </p:cSld>
  <p:clrMapOvr>
    <a:masterClrMapping/>
  </p:clrMapOvr>
  <p:transition>
    <p:cut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67000" y="1676400"/>
            <a:ext cx="2933700" cy="44497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753100" y="1676400"/>
            <a:ext cx="2933700" cy="44497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061DBD-358F-4BFE-896A-BA5A88D6D8F5}" type="datetime1">
              <a:rPr lang="uk-UA"/>
              <a:pPr>
                <a:defRPr/>
              </a:pPr>
              <a:t>05.04.2015</a:t>
            </a:fld>
            <a:endParaRPr lang="en-MY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7B0463-2062-44ED-9243-56722C299164}" type="slidenum">
              <a:rPr lang="en-MY"/>
              <a:pPr>
                <a:defRPr/>
              </a:pPr>
              <a:t>‹№›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515107925"/>
      </p:ext>
    </p:extLst>
  </p:cSld>
  <p:clrMapOvr>
    <a:masterClrMapping/>
  </p:clrMapOvr>
  <p:transition>
    <p:cut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F60B55-A9B9-4DE3-A7F3-18F4158D6F6B}" type="datetime1">
              <a:rPr lang="uk-UA"/>
              <a:pPr>
                <a:defRPr/>
              </a:pPr>
              <a:t>05.04.2015</a:t>
            </a:fld>
            <a:endParaRPr lang="en-MY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7D7552-0C81-47AC-9FFA-91BAF5AE610B}" type="slidenum">
              <a:rPr lang="en-MY"/>
              <a:pPr>
                <a:defRPr/>
              </a:pPr>
              <a:t>‹№›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010176858"/>
      </p:ext>
    </p:extLst>
  </p:cSld>
  <p:clrMapOvr>
    <a:masterClrMapping/>
  </p:clrMapOvr>
  <p:transition>
    <p:cut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D7AC06-7189-4137-B035-063328D44199}" type="datetime1">
              <a:rPr lang="uk-UA"/>
              <a:pPr>
                <a:defRPr/>
              </a:pPr>
              <a:t>05.04.2015</a:t>
            </a:fld>
            <a:endParaRPr lang="en-MY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9B2792-AE5D-450E-84FC-375496888117}" type="slidenum">
              <a:rPr lang="en-MY"/>
              <a:pPr>
                <a:defRPr/>
              </a:pPr>
              <a:t>‹№›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883983858"/>
      </p:ext>
    </p:extLst>
  </p:cSld>
  <p:clrMapOvr>
    <a:masterClrMapping/>
  </p:clrMapOvr>
  <p:transition>
    <p:cut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8AA413-D102-42AA-9CDA-039AABADBFF3}" type="datetime1">
              <a:rPr lang="uk-UA"/>
              <a:pPr>
                <a:defRPr/>
              </a:pPr>
              <a:t>05.04.2015</a:t>
            </a:fld>
            <a:endParaRPr lang="en-MY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7CE9D2-6E84-46A2-BE92-F1079F141DB2}" type="slidenum">
              <a:rPr lang="en-MY"/>
              <a:pPr>
                <a:defRPr/>
              </a:pPr>
              <a:t>‹№›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871999667"/>
      </p:ext>
    </p:extLst>
  </p:cSld>
  <p:clrMapOvr>
    <a:masterClrMapping/>
  </p:clrMapOvr>
  <p:transition>
    <p:cut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BE276F-53B2-46D6-8AC0-3FDD763F6FE6}" type="datetime1">
              <a:rPr lang="uk-UA"/>
              <a:pPr>
                <a:defRPr/>
              </a:pPr>
              <a:t>05.04.2015</a:t>
            </a:fld>
            <a:endParaRPr lang="en-MY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D18203-7A21-49C4-AF3F-6D9372E94171}" type="slidenum">
              <a:rPr lang="en-MY"/>
              <a:pPr>
                <a:defRPr/>
              </a:pPr>
              <a:t>‹№›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324133955"/>
      </p:ext>
    </p:extLst>
  </p:cSld>
  <p:clrMapOvr>
    <a:masterClrMapping/>
  </p:clrMapOvr>
  <p:transition>
    <p:cut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MY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5CFD29-2A6D-4ADC-8E7C-58672B0081CA}" type="datetime1">
              <a:rPr lang="uk-UA"/>
              <a:pPr>
                <a:defRPr/>
              </a:pPr>
              <a:t>05.04.2015</a:t>
            </a:fld>
            <a:endParaRPr lang="en-MY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8F5331-1132-44F0-94A4-C4E3EED9278B}" type="slidenum">
              <a:rPr lang="en-MY"/>
              <a:pPr>
                <a:defRPr/>
              </a:pPr>
              <a:t>‹№›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134549536"/>
      </p:ext>
    </p:extLst>
  </p:cSld>
  <p:clrMapOvr>
    <a:masterClrMapping/>
  </p:clrMapOvr>
  <p:transition>
    <p:cut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MY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E75344-6520-467F-879D-48FD34439B18}" type="datetime1">
              <a:rPr lang="uk-UA"/>
              <a:pPr>
                <a:defRPr/>
              </a:pPr>
              <a:t>05.04.2015</a:t>
            </a:fld>
            <a:endParaRPr lang="en-MY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B5563B-3CE2-4222-ADDF-961908417335}" type="slidenum">
              <a:rPr lang="en-MY"/>
              <a:pPr>
                <a:defRPr/>
              </a:pPr>
              <a:t>‹№›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0409636"/>
      </p:ext>
    </p:extLst>
  </p:cSld>
  <p:clrMapOvr>
    <a:masterClrMapping/>
  </p:clrMapOvr>
  <p:transition>
    <p:cut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96EFF5-4E52-4146-8DD8-24F72367E2B7}" type="datetime1">
              <a:rPr lang="uk-UA"/>
              <a:pPr>
                <a:defRPr/>
              </a:pPr>
              <a:t>05.04.2015</a:t>
            </a:fld>
            <a:endParaRPr lang="en-MY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F43C44-FA91-4C09-BAC5-EDCF5064B739}" type="slidenum">
              <a:rPr lang="en-MY"/>
              <a:pPr>
                <a:defRPr/>
              </a:pPr>
              <a:t>‹№›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719179505"/>
      </p:ext>
    </p:extLst>
  </p:cSld>
  <p:clrMapOvr>
    <a:masterClrMapping/>
  </p:clrMapOvr>
  <p:transition>
    <p:cut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609600"/>
            <a:ext cx="1504950" cy="5516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667000" y="609600"/>
            <a:ext cx="4362450" cy="55165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FC5BDA-0C54-4414-93B9-A360A3224108}" type="datetime1">
              <a:rPr lang="uk-UA"/>
              <a:pPr>
                <a:defRPr/>
              </a:pPr>
              <a:t>05.04.2015</a:t>
            </a:fld>
            <a:endParaRPr lang="en-MY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C7ECC4-8E99-476A-A66F-17475A238EDC}" type="slidenum">
              <a:rPr lang="en-MY"/>
              <a:pPr>
                <a:defRPr/>
              </a:pPr>
              <a:t>‹№›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197049867"/>
      </p:ext>
    </p:extLst>
  </p:cSld>
  <p:clrMapOvr>
    <a:masterClrMapping/>
  </p:clrMapOvr>
  <p:transition>
    <p:cut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MY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75F20A-4FA5-427C-ABD2-12D62D2B553E}" type="datetime1">
              <a:rPr lang="uk-UA"/>
              <a:pPr>
                <a:defRPr/>
              </a:pPr>
              <a:t>05.04.2015</a:t>
            </a:fld>
            <a:endParaRPr lang="en-MY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305678-1C1A-4169-8CE0-C656EEE4E53F}" type="slidenum">
              <a:rPr lang="en-MY"/>
              <a:pPr>
                <a:defRPr/>
              </a:pPr>
              <a:t>‹№›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197344269"/>
      </p:ext>
    </p:extLst>
  </p:cSld>
  <p:clrMapOvr>
    <a:masterClrMapping/>
  </p:clrMapOvr>
  <p:transition>
    <p:cut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85EE1A-34BB-40D8-9C23-BE1D5EA67462}" type="datetime1">
              <a:rPr lang="uk-UA"/>
              <a:pPr>
                <a:defRPr/>
              </a:pPr>
              <a:t>05.04.2015</a:t>
            </a:fld>
            <a:endParaRPr lang="en-MY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5D34FE-3AD3-4389-86F8-4EC82FAF71F9}" type="slidenum">
              <a:rPr lang="en-MY"/>
              <a:pPr>
                <a:defRPr/>
              </a:pPr>
              <a:t>‹№›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254133473"/>
      </p:ext>
    </p:extLst>
  </p:cSld>
  <p:clrMapOvr>
    <a:masterClrMapping/>
  </p:clrMapOvr>
  <p:transition>
    <p:cut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6F7E84-809E-4EDA-9861-700CDCC5CE93}" type="datetime1">
              <a:rPr lang="uk-UA"/>
              <a:pPr>
                <a:defRPr/>
              </a:pPr>
              <a:t>05.04.2015</a:t>
            </a:fld>
            <a:endParaRPr lang="en-MY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7DC306-0BD3-418B-BA0F-03EA2DC164A3}" type="slidenum">
              <a:rPr lang="en-MY"/>
              <a:pPr>
                <a:defRPr/>
              </a:pPr>
              <a:t>‹№›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404248911"/>
      </p:ext>
    </p:extLst>
  </p:cSld>
  <p:clrMapOvr>
    <a:masterClrMapping/>
  </p:clrMapOvr>
  <p:transition>
    <p:cut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09800" y="1600200"/>
            <a:ext cx="31623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24500" y="1600200"/>
            <a:ext cx="31623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9CFD1F-EA98-4531-8A7B-58387D4343B9}" type="datetime1">
              <a:rPr lang="uk-UA"/>
              <a:pPr>
                <a:defRPr/>
              </a:pPr>
              <a:t>05.04.2015</a:t>
            </a:fld>
            <a:endParaRPr lang="en-MY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419FD3-3354-4534-AA56-984F7FDBF7F4}" type="slidenum">
              <a:rPr lang="en-MY"/>
              <a:pPr>
                <a:defRPr/>
              </a:pPr>
              <a:t>‹№›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944320007"/>
      </p:ext>
    </p:extLst>
  </p:cSld>
  <p:clrMapOvr>
    <a:masterClrMapping/>
  </p:clrMapOvr>
  <p:transition>
    <p:cut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1D74E2-EDF3-44FC-B5A4-4B7958FA77F2}" type="datetime1">
              <a:rPr lang="uk-UA"/>
              <a:pPr>
                <a:defRPr/>
              </a:pPr>
              <a:t>05.04.2015</a:t>
            </a:fld>
            <a:endParaRPr lang="en-MY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4AE5E1-C703-42C8-A179-210D9EBA2343}" type="slidenum">
              <a:rPr lang="en-MY"/>
              <a:pPr>
                <a:defRPr/>
              </a:pPr>
              <a:t>‹№›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664965108"/>
      </p:ext>
    </p:extLst>
  </p:cSld>
  <p:clrMapOvr>
    <a:masterClrMapping/>
  </p:clrMapOvr>
  <p:transition>
    <p:cut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44636B-6D5E-4693-92DF-30C043C9C1AD}" type="datetime1">
              <a:rPr lang="uk-UA"/>
              <a:pPr>
                <a:defRPr/>
              </a:pPr>
              <a:t>05.04.2015</a:t>
            </a:fld>
            <a:endParaRPr lang="en-MY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D25E0B-8EC3-4B3F-A6ED-DF8691FDAA05}" type="slidenum">
              <a:rPr lang="en-MY"/>
              <a:pPr>
                <a:defRPr/>
              </a:pPr>
              <a:t>‹№›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4255820782"/>
      </p:ext>
    </p:extLst>
  </p:cSld>
  <p:clrMapOvr>
    <a:masterClrMapping/>
  </p:clrMapOvr>
  <p:transition>
    <p:cut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377AD4-7AA6-4F4C-85C0-B5F2AFE66026}" type="datetime1">
              <a:rPr lang="uk-UA"/>
              <a:pPr>
                <a:defRPr/>
              </a:pPr>
              <a:t>05.04.2015</a:t>
            </a:fld>
            <a:endParaRPr lang="en-MY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536600-A178-468B-AA18-08DCA9F12488}" type="slidenum">
              <a:rPr lang="en-MY"/>
              <a:pPr>
                <a:defRPr/>
              </a:pPr>
              <a:t>‹№›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794261424"/>
      </p:ext>
    </p:extLst>
  </p:cSld>
  <p:clrMapOvr>
    <a:masterClrMapping/>
  </p:clrMapOvr>
  <p:transition>
    <p:cut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70DE36-E978-4E3D-B4EB-4DEEE438FD21}" type="datetime1">
              <a:rPr lang="uk-UA"/>
              <a:pPr>
                <a:defRPr/>
              </a:pPr>
              <a:t>05.04.2015</a:t>
            </a:fld>
            <a:endParaRPr lang="en-MY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79BE0E-E138-416B-BE27-D05ADE39E3B0}" type="slidenum">
              <a:rPr lang="en-MY"/>
              <a:pPr>
                <a:defRPr/>
              </a:pPr>
              <a:t>‹№›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206866678"/>
      </p:ext>
    </p:extLst>
  </p:cSld>
  <p:clrMapOvr>
    <a:masterClrMapping/>
  </p:clrMapOvr>
  <p:transition>
    <p:cut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90FD4C-1BFC-4C26-B20E-F1BC9CB21AB4}" type="datetime1">
              <a:rPr lang="uk-UA"/>
              <a:pPr>
                <a:defRPr/>
              </a:pPr>
              <a:t>05.04.2015</a:t>
            </a:fld>
            <a:endParaRPr lang="en-MY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950BC0-DCED-41F0-84C5-916F9B0C60F1}" type="slidenum">
              <a:rPr lang="en-MY"/>
              <a:pPr>
                <a:defRPr/>
              </a:pPr>
              <a:t>‹№›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396786105"/>
      </p:ext>
    </p:extLst>
  </p:cSld>
  <p:clrMapOvr>
    <a:masterClrMapping/>
  </p:clrMapOvr>
  <p:transition>
    <p:cut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MY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F3FCCE-ECFA-4275-96EA-EA169961578A}" type="datetime1">
              <a:rPr lang="uk-UA"/>
              <a:pPr>
                <a:defRPr/>
              </a:pPr>
              <a:t>05.04.2015</a:t>
            </a:fld>
            <a:endParaRPr lang="en-MY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F1AA4C-A1EB-4406-A4DE-B7DEC530ABE9}" type="slidenum">
              <a:rPr lang="en-MY"/>
              <a:pPr>
                <a:defRPr/>
              </a:pPr>
              <a:t>‹№›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731486449"/>
      </p:ext>
    </p:extLst>
  </p:cSld>
  <p:clrMapOvr>
    <a:masterClrMapping/>
  </p:clrMapOvr>
  <p:transition>
    <p:cut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04C85B-775C-4B20-8974-C4185CA4C386}" type="datetime1">
              <a:rPr lang="uk-UA"/>
              <a:pPr>
                <a:defRPr/>
              </a:pPr>
              <a:t>05.04.2015</a:t>
            </a:fld>
            <a:endParaRPr lang="en-MY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80D3A9-9762-4507-8CFF-F40E3B17784D}" type="slidenum">
              <a:rPr lang="en-MY"/>
              <a:pPr>
                <a:defRPr/>
              </a:pPr>
              <a:t>‹№›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81375313"/>
      </p:ext>
    </p:extLst>
  </p:cSld>
  <p:clrMapOvr>
    <a:masterClrMapping/>
  </p:clrMapOvr>
  <p:transition>
    <p:cut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67550" y="533400"/>
            <a:ext cx="1619250" cy="5592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09800" y="533400"/>
            <a:ext cx="4705350" cy="5592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E1426D-73B2-4AAC-B7C9-DC6EAC64BB3E}" type="datetime1">
              <a:rPr lang="uk-UA"/>
              <a:pPr>
                <a:defRPr/>
              </a:pPr>
              <a:t>05.04.2015</a:t>
            </a:fld>
            <a:endParaRPr lang="en-MY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5387E5-8356-4A93-9F2F-9F14BA04F074}" type="slidenum">
              <a:rPr lang="en-MY"/>
              <a:pPr>
                <a:defRPr/>
              </a:pPr>
              <a:t>‹№›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970583901"/>
      </p:ext>
    </p:extLst>
  </p:cSld>
  <p:clrMapOvr>
    <a:masterClrMapping/>
  </p:clrMapOvr>
  <p:transition>
    <p:cut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MY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666211-2C33-412C-8AA4-C009AEE6FEC0}" type="datetime1">
              <a:rPr lang="uk-UA"/>
              <a:pPr>
                <a:defRPr/>
              </a:pPr>
              <a:t>05.04.2015</a:t>
            </a:fld>
            <a:endParaRPr lang="en-MY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E7E9E0-39DF-4215-8C89-FEE3CC4B0ED0}" type="slidenum">
              <a:rPr lang="en-MY"/>
              <a:pPr>
                <a:defRPr/>
              </a:pPr>
              <a:t>‹№›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641389471"/>
      </p:ext>
    </p:extLst>
  </p:cSld>
  <p:clrMapOvr>
    <a:masterClrMapping/>
  </p:clrMapOvr>
  <p:transition>
    <p:cut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31A3D6-7791-4A8D-82BA-66229CB3BA19}" type="datetime1">
              <a:rPr lang="uk-UA"/>
              <a:pPr>
                <a:defRPr/>
              </a:pPr>
              <a:t>05.04.2015</a:t>
            </a:fld>
            <a:endParaRPr lang="en-MY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CC5EAD-A781-46B2-A0C2-4C547AC7C11C}" type="slidenum">
              <a:rPr lang="en-MY"/>
              <a:pPr>
                <a:defRPr/>
              </a:pPr>
              <a:t>‹№›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117733603"/>
      </p:ext>
    </p:extLst>
  </p:cSld>
  <p:clrMapOvr>
    <a:masterClrMapping/>
  </p:clrMapOvr>
  <p:transition>
    <p:cut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C25F82-0E59-4708-8340-C1E7D6450CA0}" type="datetime1">
              <a:rPr lang="uk-UA"/>
              <a:pPr>
                <a:defRPr/>
              </a:pPr>
              <a:t>05.04.2015</a:t>
            </a:fld>
            <a:endParaRPr lang="en-MY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E30768-F688-421F-9D56-97825BDC36F3}" type="slidenum">
              <a:rPr lang="en-MY"/>
              <a:pPr>
                <a:defRPr/>
              </a:pPr>
              <a:t>‹№›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368068560"/>
      </p:ext>
    </p:extLst>
  </p:cSld>
  <p:clrMapOvr>
    <a:masterClrMapping/>
  </p:clrMapOvr>
  <p:transition>
    <p:cut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99946E-98BE-42FC-A3BD-797D2F8C694C}" type="datetime1">
              <a:rPr lang="uk-UA"/>
              <a:pPr>
                <a:defRPr/>
              </a:pPr>
              <a:t>05.04.2015</a:t>
            </a:fld>
            <a:endParaRPr lang="en-MY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9D7269-0F50-47D7-A7C3-ECFE6378FF3E}" type="slidenum">
              <a:rPr lang="en-MY"/>
              <a:pPr>
                <a:defRPr/>
              </a:pPr>
              <a:t>‹№›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323772012"/>
      </p:ext>
    </p:extLst>
  </p:cSld>
  <p:clrMapOvr>
    <a:masterClrMapping/>
  </p:clrMapOvr>
  <p:transition>
    <p:cut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165567-6A0D-4B1A-B074-BECA3CBE5DA6}" type="datetime1">
              <a:rPr lang="uk-UA"/>
              <a:pPr>
                <a:defRPr/>
              </a:pPr>
              <a:t>05.04.2015</a:t>
            </a:fld>
            <a:endParaRPr lang="en-MY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C0278A-1D27-4CB1-92D6-783B0ECE87D6}" type="slidenum">
              <a:rPr lang="en-MY"/>
              <a:pPr>
                <a:defRPr/>
              </a:pPr>
              <a:t>‹№›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530822905"/>
      </p:ext>
    </p:extLst>
  </p:cSld>
  <p:clrMapOvr>
    <a:masterClrMapping/>
  </p:clrMapOvr>
  <p:transition>
    <p:cut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D29AC0-75A8-4B44-85C0-5B5B28D09C09}" type="datetime1">
              <a:rPr lang="uk-UA"/>
              <a:pPr>
                <a:defRPr/>
              </a:pPr>
              <a:t>05.04.2015</a:t>
            </a:fld>
            <a:endParaRPr lang="en-MY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D6C14F-2F61-49E5-AAF0-49104ECC9BC8}" type="slidenum">
              <a:rPr lang="en-MY"/>
              <a:pPr>
                <a:defRPr/>
              </a:pPr>
              <a:t>‹№›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56351573"/>
      </p:ext>
    </p:extLst>
  </p:cSld>
  <p:clrMapOvr>
    <a:masterClrMapping/>
  </p:clrMapOvr>
  <p:transition>
    <p:cut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33800" y="4419600"/>
            <a:ext cx="2628900" cy="45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MY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15100" y="4419600"/>
            <a:ext cx="2628900" cy="45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MY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BA544C-04A3-42C3-9DD6-C47D0E9384C7}" type="datetime1">
              <a:rPr lang="uk-UA"/>
              <a:pPr>
                <a:defRPr/>
              </a:pPr>
              <a:t>05.04.2015</a:t>
            </a:fld>
            <a:endParaRPr lang="en-MY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9FD7CA-F9DA-4EFE-9A46-FECDCD15CD26}" type="slidenum">
              <a:rPr lang="en-MY"/>
              <a:pPr>
                <a:defRPr/>
              </a:pPr>
              <a:t>‹№›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638275370"/>
      </p:ext>
    </p:extLst>
  </p:cSld>
  <p:clrMapOvr>
    <a:masterClrMapping/>
  </p:clrMapOvr>
  <p:transition>
    <p:cut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E15602-5D85-4A33-A83D-5C8D58031897}" type="datetime1">
              <a:rPr lang="uk-UA"/>
              <a:pPr>
                <a:defRPr/>
              </a:pPr>
              <a:t>05.04.2015</a:t>
            </a:fld>
            <a:endParaRPr lang="en-MY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36720F-6D9E-429E-ACA5-9C87E3358A07}" type="slidenum">
              <a:rPr lang="en-MY"/>
              <a:pPr>
                <a:defRPr/>
              </a:pPr>
              <a:t>‹№›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88732524"/>
      </p:ext>
    </p:extLst>
  </p:cSld>
  <p:clrMapOvr>
    <a:masterClrMapping/>
  </p:clrMapOvr>
  <p:transition>
    <p:cut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468046-6FFF-4E4A-AC90-62B43D8E98DE}" type="datetime1">
              <a:rPr lang="uk-UA"/>
              <a:pPr>
                <a:defRPr/>
              </a:pPr>
              <a:t>05.04.2015</a:t>
            </a:fld>
            <a:endParaRPr lang="en-MY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3F35A8-A616-4352-AE6F-621759D26768}" type="slidenum">
              <a:rPr lang="en-MY"/>
              <a:pPr>
                <a:defRPr/>
              </a:pPr>
              <a:t>‹№›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155982940"/>
      </p:ext>
    </p:extLst>
  </p:cSld>
  <p:clrMapOvr>
    <a:masterClrMapping/>
  </p:clrMapOvr>
  <p:transition>
    <p:cut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MY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1F1D1E-701D-44CD-9B17-135538FF6565}" type="datetime1">
              <a:rPr lang="uk-UA"/>
              <a:pPr>
                <a:defRPr/>
              </a:pPr>
              <a:t>05.04.2015</a:t>
            </a:fld>
            <a:endParaRPr lang="en-MY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456555-82FE-4BD1-81D8-DB864C47B62C}" type="slidenum">
              <a:rPr lang="en-MY"/>
              <a:pPr>
                <a:defRPr/>
              </a:pPr>
              <a:t>‹№›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494561774"/>
      </p:ext>
    </p:extLst>
  </p:cSld>
  <p:clrMapOvr>
    <a:masterClrMapping/>
  </p:clrMapOvr>
  <p:transition>
    <p:cut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146B8A-90DC-412F-990E-0FAABEC9489F}" type="datetime1">
              <a:rPr lang="uk-UA"/>
              <a:pPr>
                <a:defRPr/>
              </a:pPr>
              <a:t>05.04.2015</a:t>
            </a:fld>
            <a:endParaRPr lang="en-MY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4EE0F4-7E0E-494A-BEB9-99FAB1A414AB}" type="slidenum">
              <a:rPr lang="en-MY"/>
              <a:pPr>
                <a:defRPr/>
              </a:pPr>
              <a:t>‹№›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644106381"/>
      </p:ext>
    </p:extLst>
  </p:cSld>
  <p:clrMapOvr>
    <a:masterClrMapping/>
  </p:clrMapOvr>
  <p:transition>
    <p:cut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00850" y="990600"/>
            <a:ext cx="2114550" cy="5135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90600"/>
            <a:ext cx="6191250" cy="51355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E2A977-4B08-4ABB-999E-BD3A0C1DAEC6}" type="datetime1">
              <a:rPr lang="uk-UA"/>
              <a:pPr>
                <a:defRPr/>
              </a:pPr>
              <a:t>05.04.2015</a:t>
            </a:fld>
            <a:endParaRPr lang="en-MY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89E231-3665-459D-ADB6-775EC84368E6}" type="slidenum">
              <a:rPr lang="en-MY"/>
              <a:pPr>
                <a:defRPr/>
              </a:pPr>
              <a:t>‹№›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681303043"/>
      </p:ext>
    </p:extLst>
  </p:cSld>
  <p:clrMapOvr>
    <a:masterClrMapping/>
  </p:clrMapOvr>
  <p:transition>
    <p:cut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MY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MY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98A21F-A548-48C3-9301-BD7D61951642}" type="datetime1">
              <a:rPr lang="uk-UA"/>
              <a:pPr>
                <a:defRPr/>
              </a:pPr>
              <a:t>05.04.2015</a:t>
            </a:fld>
            <a:endParaRPr lang="en-MY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7C1ACB-6399-49A4-BB34-A7054827793C}" type="slidenum">
              <a:rPr lang="en-MY"/>
              <a:pPr>
                <a:defRPr/>
              </a:pPr>
              <a:t>‹№›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419558408"/>
      </p:ext>
    </p:extLst>
  </p:cSld>
  <p:clrMapOvr>
    <a:masterClrMapping/>
  </p:clrMapOvr>
  <p:transition>
    <p:cut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MY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2D4963-F517-42B0-BAA9-6A816F41E00B}" type="datetime1">
              <a:rPr lang="uk-UA"/>
              <a:pPr>
                <a:defRPr/>
              </a:pPr>
              <a:t>05.04.2015</a:t>
            </a:fld>
            <a:endParaRPr lang="en-MY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E7688E-1088-4FFF-826C-7274BF0EF752}" type="slidenum">
              <a:rPr lang="en-MY"/>
              <a:pPr>
                <a:defRPr/>
              </a:pPr>
              <a:t>‹№›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558887392"/>
      </p:ext>
    </p:extLst>
  </p:cSld>
  <p:clrMapOvr>
    <a:masterClrMapping/>
  </p:clrMapOvr>
  <p:transition>
    <p:cut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9BAB03-AA17-4ED8-A6FA-A98E69FD5307}" type="datetime1">
              <a:rPr lang="uk-UA"/>
              <a:pPr>
                <a:defRPr/>
              </a:pPr>
              <a:t>05.04.2015</a:t>
            </a:fld>
            <a:endParaRPr lang="en-MY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315FF8-9407-4BD9-AF85-1FC5571D7738}" type="slidenum">
              <a:rPr lang="en-MY"/>
              <a:pPr>
                <a:defRPr/>
              </a:pPr>
              <a:t>‹№›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940237024"/>
      </p:ext>
    </p:extLst>
  </p:cSld>
  <p:clrMapOvr>
    <a:masterClrMapping/>
  </p:clrMapOvr>
  <p:transition>
    <p:cut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MY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CC1D74-2CDA-4858-A9B2-23FC384EA0C1}" type="datetime1">
              <a:rPr lang="uk-UA"/>
              <a:pPr>
                <a:defRPr/>
              </a:pPr>
              <a:t>05.04.2015</a:t>
            </a:fld>
            <a:endParaRPr lang="en-MY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1EF02E-904B-41B2-91D8-20449AA9EEAB}" type="slidenum">
              <a:rPr lang="en-MY"/>
              <a:pPr>
                <a:defRPr/>
              </a:pPr>
              <a:t>‹№›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142254093"/>
      </p:ext>
    </p:extLst>
  </p:cSld>
  <p:clrMapOvr>
    <a:masterClrMapping/>
  </p:clrMapOvr>
  <p:transition>
    <p:cut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MY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MY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3BDAA9-6021-493C-BFB4-4637E0262429}" type="datetime1">
              <a:rPr lang="uk-UA"/>
              <a:pPr>
                <a:defRPr/>
              </a:pPr>
              <a:t>05.04.2015</a:t>
            </a:fld>
            <a:endParaRPr lang="en-MY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061148-BE68-4578-9D57-AC0D5682448A}" type="slidenum">
              <a:rPr lang="en-MY"/>
              <a:pPr>
                <a:defRPr/>
              </a:pPr>
              <a:t>‹№›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656522200"/>
      </p:ext>
    </p:extLst>
  </p:cSld>
  <p:clrMapOvr>
    <a:masterClrMapping/>
  </p:clrMapOvr>
  <p:transition>
    <p:cut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0" y="2667000"/>
            <a:ext cx="5181600" cy="16002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ONLINE TEMPLATE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733800" y="4419600"/>
            <a:ext cx="5410200" cy="4572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C0C0C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PLACE YOUR TITLE HERE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7854610D-B6C7-4A4E-B3B3-480828B8D3A1}" type="datetime1">
              <a:rPr lang="uk-UA"/>
              <a:pPr>
                <a:defRPr/>
              </a:pPr>
              <a:t>05.04.2015</a:t>
            </a:fld>
            <a:endParaRPr lang="en-MY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7AAE25F2-254C-461E-A1F9-7015B171DD5A}" type="slidenum">
              <a:rPr lang="en-MY"/>
              <a:pPr>
                <a:defRPr/>
              </a:pPr>
              <a:t>‹№›</a:t>
            </a:fld>
            <a:endParaRPr lang="en-MY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ransition>
    <p:cut/>
  </p:transition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FFCC0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FFCC00"/>
          </a:solidFill>
          <a:latin typeface="FederationBold" pitchFamily="2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FFCC00"/>
          </a:solidFill>
          <a:latin typeface="FederationBold" pitchFamily="2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FFCC00"/>
          </a:solidFill>
          <a:latin typeface="FederationBold" pitchFamily="2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FFCC00"/>
          </a:solidFill>
          <a:latin typeface="FederationBold" pitchFamily="2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FFCC00"/>
          </a:solidFill>
          <a:latin typeface="FederationBold" pitchFamily="2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FFCC00"/>
          </a:solidFill>
          <a:latin typeface="FederationBold" pitchFamily="2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FFCC00"/>
          </a:solidFill>
          <a:latin typeface="FederationBold" pitchFamily="2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FFCC00"/>
          </a:solidFill>
          <a:latin typeface="FederationBold" pitchFamily="2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Arial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Arial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667000" y="609600"/>
            <a:ext cx="6019800" cy="80803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PLACE YOUR TOPIC HERE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667000" y="1676400"/>
            <a:ext cx="6019800" cy="4449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Your Description Goes Here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F776692C-B1B4-4F50-B4FC-4AF109E0B62B}" type="datetime1">
              <a:rPr lang="uk-UA"/>
              <a:pPr>
                <a:defRPr/>
              </a:pPr>
              <a:t>05.04.2015</a:t>
            </a:fld>
            <a:endParaRPr lang="en-MY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130ECF90-5E5E-4580-9662-33B604CA99FC}" type="slidenum">
              <a:rPr lang="en-MY"/>
              <a:pPr>
                <a:defRPr/>
              </a:pPr>
              <a:t>‹№›</a:t>
            </a:fld>
            <a:endParaRPr lang="en-MY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transition>
    <p:cut/>
  </p:transition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FederationBold" pitchFamily="2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FederationBold" pitchFamily="2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FederationBold" pitchFamily="2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FederationBold" pitchFamily="2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FederationBold" pitchFamily="2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FederationBold" pitchFamily="2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FederationBold" pitchFamily="2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FederationBold" pitchFamily="2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17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Arial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Arial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209800" y="533400"/>
            <a:ext cx="6477000" cy="88423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PLACE YOUR TOPIC HERE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09800" y="1600200"/>
            <a:ext cx="64770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Your Description Goes Here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C54B559E-C6BA-46D7-8394-01FA7FECF095}" type="datetime1">
              <a:rPr lang="uk-UA"/>
              <a:pPr>
                <a:defRPr/>
              </a:pPr>
              <a:t>05.04.2015</a:t>
            </a:fld>
            <a:endParaRPr lang="en-MY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3D053BB1-0999-4A59-92E8-DAE54A3E4429}" type="slidenum">
              <a:rPr lang="en-MY"/>
              <a:pPr>
                <a:defRPr/>
              </a:pPr>
              <a:t>‹№›</a:t>
            </a:fld>
            <a:endParaRPr lang="en-MY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ransition>
    <p:cut/>
  </p:transition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500">
          <a:solidFill>
            <a:srgbClr val="FFCC0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500">
          <a:solidFill>
            <a:srgbClr val="FFCC00"/>
          </a:solidFill>
          <a:latin typeface="FederationBold" pitchFamily="2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500">
          <a:solidFill>
            <a:srgbClr val="FFCC00"/>
          </a:solidFill>
          <a:latin typeface="FederationBold" pitchFamily="2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500">
          <a:solidFill>
            <a:srgbClr val="FFCC00"/>
          </a:solidFill>
          <a:latin typeface="FederationBold" pitchFamily="2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500">
          <a:solidFill>
            <a:srgbClr val="FFCC00"/>
          </a:solidFill>
          <a:latin typeface="FederationBold" pitchFamily="2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500">
          <a:solidFill>
            <a:srgbClr val="FFCC00"/>
          </a:solidFill>
          <a:latin typeface="FederationBold" pitchFamily="2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500">
          <a:solidFill>
            <a:srgbClr val="FFCC00"/>
          </a:solidFill>
          <a:latin typeface="FederationBold" pitchFamily="2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500">
          <a:solidFill>
            <a:srgbClr val="FFCC00"/>
          </a:solidFill>
          <a:latin typeface="FederationBold" pitchFamily="2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500">
          <a:solidFill>
            <a:srgbClr val="FFCC00"/>
          </a:solidFill>
          <a:latin typeface="FederationBold" pitchFamily="2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Arial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Arial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657600" y="990600"/>
            <a:ext cx="5257800" cy="19812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TRANSITIONAL PAGE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3BD1EFF0-8A68-4F9D-BB0B-E9BF6FCE15E3}" type="datetime1">
              <a:rPr lang="uk-UA"/>
              <a:pPr>
                <a:defRPr/>
              </a:pPr>
              <a:t>05.04.2015</a:t>
            </a:fld>
            <a:endParaRPr lang="en-MY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7BDB5752-9DBF-4EEB-8E26-522999C61023}" type="slidenum">
              <a:rPr lang="en-MY"/>
              <a:pPr>
                <a:defRPr/>
              </a:pPr>
              <a:t>‹№›</a:t>
            </a:fld>
            <a:endParaRPr lang="en-MY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>
    <p:cut/>
  </p:transition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700">
          <a:solidFill>
            <a:srgbClr val="FFCC0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700">
          <a:solidFill>
            <a:srgbClr val="FFCC00"/>
          </a:solidFill>
          <a:latin typeface="FederationBold" pitchFamily="2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700">
          <a:solidFill>
            <a:srgbClr val="FFCC00"/>
          </a:solidFill>
          <a:latin typeface="FederationBold" pitchFamily="2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700">
          <a:solidFill>
            <a:srgbClr val="FFCC00"/>
          </a:solidFill>
          <a:latin typeface="FederationBold" pitchFamily="2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700">
          <a:solidFill>
            <a:srgbClr val="FFCC00"/>
          </a:solidFill>
          <a:latin typeface="FederationBold" pitchFamily="2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700">
          <a:solidFill>
            <a:srgbClr val="FFCC00"/>
          </a:solidFill>
          <a:latin typeface="FederationBold" pitchFamily="2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700">
          <a:solidFill>
            <a:srgbClr val="FFCC00"/>
          </a:solidFill>
          <a:latin typeface="FederationBold" pitchFamily="2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700">
          <a:solidFill>
            <a:srgbClr val="FFCC00"/>
          </a:solidFill>
          <a:latin typeface="FederationBold" pitchFamily="2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700">
          <a:solidFill>
            <a:srgbClr val="FFCC00"/>
          </a:solidFill>
          <a:latin typeface="FederationBold" pitchFamily="2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2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2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20.jpe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4.xml"/><Relationship Id="rId5" Type="http://schemas.openxmlformats.org/officeDocument/2006/relationships/image" Target="../media/image24.png"/><Relationship Id="rId4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6.png"/><Relationship Id="rId7" Type="http://schemas.openxmlformats.org/officeDocument/2006/relationships/image" Target="../media/image1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9.png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28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27.jpeg"/><Relationship Id="rId5" Type="http://schemas.openxmlformats.org/officeDocument/2006/relationships/image" Target="../media/image26.png"/><Relationship Id="rId4" Type="http://schemas.openxmlformats.org/officeDocument/2006/relationships/image" Target="../media/image2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6.png"/><Relationship Id="rId7" Type="http://schemas.openxmlformats.org/officeDocument/2006/relationships/image" Target="../media/image13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9.png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6.png"/><Relationship Id="rId7" Type="http://schemas.openxmlformats.org/officeDocument/2006/relationships/image" Target="../media/image13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9.png"/><Relationship Id="rId5" Type="http://schemas.openxmlformats.org/officeDocument/2006/relationships/image" Target="../media/image8.jpeg"/><Relationship Id="rId4" Type="http://schemas.openxmlformats.org/officeDocument/2006/relationships/image" Target="../media/image7.png"/><Relationship Id="rId9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20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33463" y="908050"/>
            <a:ext cx="8002587" cy="792163"/>
          </a:xfrm>
        </p:spPr>
        <p:txBody>
          <a:bodyPr/>
          <a:lstStyle/>
          <a:p>
            <a:pPr marL="0" indent="0" algn="ctr" eaLnBrk="1" hangingPunct="1">
              <a:buFontTx/>
              <a:buNone/>
            </a:pPr>
            <a:r>
              <a:rPr lang="uk-UA" b="1" smtClean="0"/>
              <a:t>ІНТЕГРОВАНЕ ВИКОРИСТАННЯ ЗАСОБІВ ОПРАЦЮВАННЯ ДОКУМЕНТІВ</a:t>
            </a:r>
            <a:endParaRPr lang="ru-RU" smtClean="0">
              <a:solidFill>
                <a:srgbClr val="000000"/>
              </a:solidFill>
              <a:cs typeface="Arial" pitchFamily="34" charset="0"/>
              <a:sym typeface="Arial" pitchFamily="34" charset="0"/>
            </a:endParaRPr>
          </a:p>
        </p:txBody>
      </p:sp>
      <p:pic>
        <p:nvPicPr>
          <p:cNvPr id="5123" name="Picture 2" descr="http://omnitechsupporter.com/wp-content/uploads/2012/10/ms-word-2-256x256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1480777">
            <a:off x="209550" y="2368550"/>
            <a:ext cx="1285875" cy="128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Picture 4" descr="http://upload.wikimedia.org/wikipedia/ru/1/13/Windows_Notepad_Icon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3463" y="1330325"/>
            <a:ext cx="1377950" cy="137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5" name="Picture 8" descr="http://www.gotdotnet.ru/upload/blog/dotnetman/a02/excel_logo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875" y="2036763"/>
            <a:ext cx="1252538" cy="1254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6" name="Picture 10" descr="http://t0.gstatic.com/images?q=tbn:ANd9GcS-P-zN20YDHjq9IHEl9KxQ6UMn8QrTkRI5OceFgJ5bE7tZfTeaMw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575753">
            <a:off x="2527300" y="3503613"/>
            <a:ext cx="1260475" cy="1262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7" name="Picture 12" descr="http://www.tapscape.com/wp-content/uploads/2012/04/adobereader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12160">
            <a:off x="860425" y="3875088"/>
            <a:ext cx="1208088" cy="1236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Выноска с четырьмя стрелками 1"/>
          <p:cNvSpPr/>
          <p:nvPr/>
        </p:nvSpPr>
        <p:spPr>
          <a:xfrm>
            <a:off x="1259632" y="2159043"/>
            <a:ext cx="1584176" cy="2206061"/>
          </a:xfrm>
          <a:prstGeom prst="quadArrowCallou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uk-UA"/>
          </a:p>
        </p:txBody>
      </p:sp>
      <p:sp>
        <p:nvSpPr>
          <p:cNvPr id="11" name="Выноска с четырьмя стрелками 10"/>
          <p:cNvSpPr/>
          <p:nvPr/>
        </p:nvSpPr>
        <p:spPr>
          <a:xfrm rot="1895705">
            <a:off x="1113565" y="2598089"/>
            <a:ext cx="1916976" cy="1136748"/>
          </a:xfrm>
          <a:prstGeom prst="quadArrowCallou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uk-UA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title"/>
          </p:nvPr>
        </p:nvSpPr>
        <p:spPr>
          <a:xfrm>
            <a:off x="3505506" y="2402465"/>
            <a:ext cx="5643736" cy="2091549"/>
          </a:xfrm>
          <a:solidFill>
            <a:schemeClr val="tx2">
              <a:lumMod val="65000"/>
              <a:lumOff val="35000"/>
            </a:schemeClr>
          </a:solidFill>
          <a:effectLst>
            <a:outerShdw dist="35921" dir="2700000" algn="ctr" rotWithShape="0">
              <a:schemeClr val="tx1"/>
            </a:outerShdw>
            <a:reflection blurRad="6350" stA="50000" endA="300" endPos="55000" dir="5400000" sy="-100000" algn="bl" rotWithShape="0"/>
            <a:softEdge rad="63500"/>
          </a:effectLst>
          <a:extLst/>
        </p:spPr>
        <p:txBody>
          <a:bodyPr/>
          <a:lstStyle/>
          <a:p>
            <a:pPr eaLnBrk="1" hangingPunct="1">
              <a:buSzPct val="100000"/>
              <a:defRPr/>
            </a:pPr>
            <a:r>
              <a:rPr lang="uk-UA" sz="3200" b="1" dirty="0"/>
              <a:t>Вбудовування та зв’язування файлів. </a:t>
            </a:r>
            <a:r>
              <a:rPr lang="en-US" sz="3200" b="1" dirty="0" smtClean="0"/>
              <a:t/>
            </a:r>
            <a:br>
              <a:rPr lang="en-US" sz="3200" b="1" dirty="0" smtClean="0"/>
            </a:br>
            <a:r>
              <a:rPr lang="uk-UA" sz="3200" b="1" dirty="0" err="1" smtClean="0"/>
              <a:t>Веб-публікація</a:t>
            </a:r>
            <a:r>
              <a:rPr lang="uk-UA" sz="3200" b="1" dirty="0" smtClean="0"/>
              <a:t> документів</a:t>
            </a:r>
            <a:endParaRPr lang="ru-RU" sz="3000" dirty="0" smtClean="0">
              <a:solidFill>
                <a:schemeClr val="bg1">
                  <a:lumMod val="95000"/>
                </a:schemeClr>
              </a:solidFill>
              <a:cs typeface="Arial" pitchFamily="34" charset="0"/>
              <a:sym typeface="Arial" pitchFamily="34" charset="0"/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Чашук О.Ф.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</a:rPr>
              <a:t>вчитель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</a:rPr>
              <a:t>інформатики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 ЗОШ №23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</a:rPr>
              <a:t>м.Луцьк</a:t>
            </a:r>
            <a:endParaRPr lang="en-MY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13314" name="Picture 2" descr="http://tutznayka.ru/uploads/posts/2011-03/1299238066_4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4451015"/>
            <a:ext cx="1656864" cy="962130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2483768" y="545125"/>
            <a:ext cx="6477000" cy="884238"/>
          </a:xfrm>
          <a:effectLst>
            <a:outerShdw blurRad="40000" dist="20000" dir="5400000" rotWithShape="0">
              <a:srgbClr val="000000">
                <a:alpha val="38000"/>
              </a:srgbClr>
            </a:outerShdw>
            <a:reflection blurRad="6350" stA="50000" endA="300" endPos="55000" dir="5400000" sy="-100000" algn="bl" rotWithShape="0"/>
            <a:softEdge rad="63500"/>
          </a:effectLst>
          <a:ex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algn="r">
              <a:buSzPct val="100000"/>
              <a:defRPr/>
            </a:pPr>
            <a:r>
              <a:rPr lang="uk-UA" sz="3200" b="1" dirty="0" smtClean="0"/>
              <a:t>Зв’язування в презентаціях</a:t>
            </a:r>
            <a:endParaRPr lang="ru-RU" sz="3200" dirty="0" smtClean="0">
              <a:cs typeface="Arial" pitchFamily="34" charset="0"/>
              <a:sym typeface="Arial" pitchFamily="34" charset="0"/>
            </a:endParaRPr>
          </a:p>
        </p:txBody>
      </p:sp>
      <p:pic>
        <p:nvPicPr>
          <p:cNvPr id="10" name="Picture 2" descr="http://briefmobile.s3.amazonaws.com/images/articles/2012/10/microsoft-office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836712"/>
            <a:ext cx="1238662" cy="787789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0" name="Picture 2" descr="http://sakai.ucam.edu/wp-content/uploads/2012/02/powerpoint_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2763" y="554038"/>
            <a:ext cx="1069975" cy="1069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987824" y="1608230"/>
            <a:ext cx="5400600" cy="369332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uk-UA" b="1" dirty="0"/>
              <a:t>Зв’язування з файлом відео на веб-сайті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76553" y="2090294"/>
            <a:ext cx="7659944" cy="3351208"/>
          </a:xfrm>
          <a:solidFill>
            <a:schemeClr val="accent3">
              <a:lumMod val="95000"/>
            </a:schemeClr>
          </a:solidFill>
          <a:effectLst>
            <a:softEdge rad="63500"/>
          </a:effectLst>
          <a:extLst/>
        </p:spPr>
        <p:txBody>
          <a:bodyPr/>
          <a:lstStyle/>
          <a:p>
            <a:pPr marL="0" indent="0">
              <a:buFontTx/>
              <a:buNone/>
              <a:defRPr/>
            </a:pPr>
            <a:r>
              <a:rPr lang="uk-UA" dirty="0" smtClean="0"/>
              <a:t>1</a:t>
            </a:r>
            <a:r>
              <a:rPr lang="uk-UA" dirty="0"/>
              <a:t>) На вкладці Слайди </a:t>
            </a:r>
            <a:r>
              <a:rPr lang="uk-UA" dirty="0" smtClean="0"/>
              <a:t>виберіть </a:t>
            </a:r>
            <a:r>
              <a:rPr lang="uk-UA" dirty="0"/>
              <a:t>слайд, до якого потрібно додати файл відео.</a:t>
            </a:r>
          </a:p>
          <a:p>
            <a:pPr marL="0" indent="0">
              <a:buFontTx/>
              <a:buNone/>
              <a:defRPr/>
            </a:pPr>
            <a:r>
              <a:rPr lang="uk-UA" dirty="0"/>
              <a:t>2) У браузері перейдіть на </a:t>
            </a:r>
            <a:r>
              <a:rPr lang="uk-UA" dirty="0" smtClean="0"/>
              <a:t>веб-сайт </a:t>
            </a:r>
            <a:r>
              <a:rPr lang="uk-UA" dirty="0"/>
              <a:t>на якому розміщується відео, з котрим потрібно створити зв’язок.</a:t>
            </a:r>
          </a:p>
          <a:p>
            <a:pPr marL="0" indent="0">
              <a:buFontTx/>
              <a:buNone/>
              <a:defRPr/>
            </a:pPr>
            <a:r>
              <a:rPr lang="uk-UA" dirty="0"/>
              <a:t>3) Знайдіть відео на веб-сайті, а потім знайдіть і скопіюйте код вбудовування.</a:t>
            </a:r>
          </a:p>
          <a:p>
            <a:pPr marL="0" indent="0">
              <a:buFontTx/>
              <a:buNone/>
              <a:defRPr/>
            </a:pPr>
            <a:r>
              <a:rPr lang="uk-UA" dirty="0"/>
              <a:t>4) У програмі PowerPoint на вкладці </a:t>
            </a:r>
            <a:r>
              <a:rPr lang="uk-UA" i="1" dirty="0"/>
              <a:t>Вставлення </a:t>
            </a:r>
            <a:r>
              <a:rPr lang="uk-UA" i="1" dirty="0" smtClean="0"/>
              <a:t> </a:t>
            </a:r>
            <a:r>
              <a:rPr lang="uk-UA" dirty="0" smtClean="0"/>
              <a:t>у </a:t>
            </a:r>
            <a:r>
              <a:rPr lang="uk-UA" dirty="0"/>
              <a:t>групі </a:t>
            </a:r>
            <a:r>
              <a:rPr lang="uk-UA" i="1" dirty="0" err="1"/>
              <a:t>Медіавміст</a:t>
            </a:r>
            <a:r>
              <a:rPr lang="uk-UA" i="1" dirty="0"/>
              <a:t> </a:t>
            </a:r>
            <a:r>
              <a:rPr lang="uk-UA" i="1" dirty="0" smtClean="0"/>
              <a:t> </a:t>
            </a:r>
            <a:r>
              <a:rPr lang="uk-UA" dirty="0" smtClean="0"/>
              <a:t>клацніть </a:t>
            </a:r>
            <a:r>
              <a:rPr lang="uk-UA" dirty="0"/>
              <a:t>стрілку поруч із кнопкою </a:t>
            </a:r>
            <a:r>
              <a:rPr lang="uk-UA" i="1" dirty="0"/>
              <a:t>Відео</a:t>
            </a:r>
            <a:r>
              <a:rPr lang="uk-UA" dirty="0"/>
              <a:t>.</a:t>
            </a:r>
          </a:p>
          <a:p>
            <a:pPr marL="0" indent="0">
              <a:buFontTx/>
              <a:buNone/>
              <a:defRPr/>
            </a:pPr>
            <a:r>
              <a:rPr lang="uk-UA" dirty="0"/>
              <a:t>5) Виберіть команду </a:t>
            </a:r>
            <a:r>
              <a:rPr lang="uk-UA" i="1" dirty="0"/>
              <a:t>Відео з веб-сайту</a:t>
            </a:r>
            <a:r>
              <a:rPr lang="uk-UA" dirty="0"/>
              <a:t>. </a:t>
            </a:r>
          </a:p>
          <a:p>
            <a:pPr marL="0" indent="0">
              <a:buFontTx/>
              <a:buNone/>
              <a:defRPr/>
            </a:pPr>
            <a:r>
              <a:rPr lang="uk-UA" dirty="0"/>
              <a:t>6) У діалоговому вікні </a:t>
            </a:r>
            <a:r>
              <a:rPr lang="uk-UA" i="1" dirty="0"/>
              <a:t>Відео з веб-сайту </a:t>
            </a:r>
            <a:r>
              <a:rPr lang="uk-UA" i="1" dirty="0" smtClean="0"/>
              <a:t>  </a:t>
            </a:r>
            <a:r>
              <a:rPr lang="uk-UA" dirty="0" smtClean="0"/>
              <a:t>вставте </a:t>
            </a:r>
            <a:r>
              <a:rPr lang="uk-UA" dirty="0"/>
              <a:t>код вбудовування та натисніть кнопку </a:t>
            </a:r>
            <a:r>
              <a:rPr lang="uk-UA" i="1" dirty="0"/>
              <a:t>Вставити</a:t>
            </a:r>
            <a:endParaRPr lang="uk-UA" dirty="0"/>
          </a:p>
          <a:p>
            <a:pPr marL="0" indent="0">
              <a:buFontTx/>
              <a:buNone/>
              <a:defRPr/>
            </a:pPr>
            <a:endParaRPr lang="uk-UA" dirty="0"/>
          </a:p>
        </p:txBody>
      </p:sp>
      <p:sp>
        <p:nvSpPr>
          <p:cNvPr id="16" name="Стрелка вверх 15"/>
          <p:cNvSpPr/>
          <p:nvPr/>
        </p:nvSpPr>
        <p:spPr>
          <a:xfrm rot="5400000">
            <a:off x="-799954" y="3289506"/>
            <a:ext cx="3207192" cy="1104245"/>
          </a:xfrm>
          <a:prstGeom prst="upArrow">
            <a:avLst/>
          </a:prstGeom>
          <a:solidFill>
            <a:schemeClr val="accent2">
              <a:lumMod val="20000"/>
              <a:lumOff val="80000"/>
            </a:schemeClr>
          </a:solidFill>
          <a:effectLst>
            <a:reflection blurRad="6350" stA="50000" endA="300" endPos="90000" dir="5400000" sy="-100000" algn="bl" rotWithShape="0"/>
          </a:effectLst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algn="ctr">
              <a:defRPr/>
            </a:pPr>
            <a:r>
              <a:rPr lang="uk-UA" sz="2400" b="1" dirty="0">
                <a:solidFill>
                  <a:schemeClr val="accent2">
                    <a:lumMod val="75000"/>
                  </a:schemeClr>
                </a:solidFill>
              </a:rPr>
              <a:t>Порядок дій</a:t>
            </a:r>
            <a:endParaRPr lang="uk-UA" sz="24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14348" name="Picture 2" descr="http://zosh-nomer3.com/_nw/8/0162767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3650" y="5629275"/>
            <a:ext cx="1390650" cy="1020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9" name="Picture 2" descr="http://sakai.ucam.edu/wp-content/uploads/2012/02/powerpoint_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7338" y="5629275"/>
            <a:ext cx="1069975" cy="1069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Двойная стрелка влево/вправо 1"/>
          <p:cNvSpPr/>
          <p:nvPr/>
        </p:nvSpPr>
        <p:spPr>
          <a:xfrm>
            <a:off x="2123727" y="6137271"/>
            <a:ext cx="5904656" cy="513538"/>
          </a:xfrm>
          <a:prstGeom prst="left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>
            <a:prstTxWarp prst="textArchDownPour">
              <a:avLst>
                <a:gd name="adj1" fmla="val 1128448"/>
                <a:gd name="adj2" fmla="val 28554"/>
              </a:avLst>
            </a:prstTxWarp>
          </a:bodyPr>
          <a:lstStyle/>
          <a:p>
            <a:pPr algn="ctr">
              <a:defRPr/>
            </a:pPr>
            <a:endParaRPr lang="uk-UA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Чашук О.Ф. </a:t>
            </a:r>
            <a:r>
              <a:rPr lang="ru-RU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вчитель</a:t>
            </a:r>
            <a:r>
              <a:rPr lang="ru-RU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інформатики</a:t>
            </a:r>
            <a:r>
              <a:rPr lang="ru-RU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ЗОШ №23 </a:t>
            </a:r>
            <a:r>
              <a:rPr lang="ru-RU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м.Луцьк</a:t>
            </a:r>
            <a:endParaRPr lang="en-MY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войная стрелка влево/вправо 1"/>
          <p:cNvSpPr/>
          <p:nvPr/>
        </p:nvSpPr>
        <p:spPr>
          <a:xfrm>
            <a:off x="2123727" y="6316590"/>
            <a:ext cx="5904656" cy="513538"/>
          </a:xfrm>
          <a:prstGeom prst="left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>
            <a:prstTxWarp prst="textArchDownPour">
              <a:avLst>
                <a:gd name="adj1" fmla="val 1128448"/>
                <a:gd name="adj2" fmla="val 28554"/>
              </a:avLst>
            </a:prstTxWarp>
          </a:bodyPr>
          <a:lstStyle/>
          <a:p>
            <a:pPr algn="ctr">
              <a:defRPr/>
            </a:pPr>
            <a:endParaRPr lang="uk-UA"/>
          </a:p>
        </p:txBody>
      </p:sp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2483768" y="545125"/>
            <a:ext cx="6477000" cy="884238"/>
          </a:xfrm>
          <a:effectLst>
            <a:outerShdw blurRad="40000" dist="20000" dir="5400000" rotWithShape="0">
              <a:srgbClr val="000000">
                <a:alpha val="38000"/>
              </a:srgbClr>
            </a:outerShdw>
            <a:reflection blurRad="6350" stA="50000" endA="300" endPos="55000" dir="5400000" sy="-100000" algn="bl" rotWithShape="0"/>
            <a:softEdge rad="63500"/>
          </a:effectLst>
          <a:ex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algn="r">
              <a:buSzPct val="100000"/>
              <a:defRPr/>
            </a:pPr>
            <a:r>
              <a:rPr lang="uk-UA" sz="3200" b="1" dirty="0" smtClean="0"/>
              <a:t>Зв’язування в презентаціях</a:t>
            </a:r>
            <a:endParaRPr lang="ru-RU" sz="3200" dirty="0" smtClean="0">
              <a:cs typeface="Arial" pitchFamily="34" charset="0"/>
              <a:sym typeface="Arial" pitchFamily="34" charset="0"/>
            </a:endParaRPr>
          </a:p>
        </p:txBody>
      </p:sp>
      <p:pic>
        <p:nvPicPr>
          <p:cNvPr id="10" name="Picture 2" descr="http://briefmobile.s3.amazonaws.com/images/articles/2012/10/microsoft-office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836712"/>
            <a:ext cx="1238662" cy="787789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Нижний колонтитул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Чашук О.Ф. </a:t>
            </a:r>
            <a:r>
              <a:rPr lang="ru-RU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вчитель</a:t>
            </a:r>
            <a:r>
              <a:rPr lang="ru-RU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інформатики</a:t>
            </a:r>
            <a:r>
              <a:rPr lang="ru-RU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ЗОШ №23 </a:t>
            </a:r>
            <a:r>
              <a:rPr lang="ru-RU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м.Луцьк</a:t>
            </a:r>
            <a:endParaRPr lang="en-MY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15368" name="Picture 2" descr="http://sakai.ucam.edu/wp-content/uploads/2012/02/powerpoint_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2763" y="554038"/>
            <a:ext cx="1069975" cy="1069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9" name="Picture 4" descr="http://rzs-partiya.ru/img/video.g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4075" y="1908175"/>
            <a:ext cx="1592263" cy="172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Выгнутая влево стрелка 4"/>
          <p:cNvSpPr/>
          <p:nvPr/>
        </p:nvSpPr>
        <p:spPr>
          <a:xfrm>
            <a:off x="28575" y="2419350"/>
            <a:ext cx="1303338" cy="1730375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uk-UA">
              <a:solidFill>
                <a:schemeClr val="tx1"/>
              </a:solidFill>
            </a:endParaRPr>
          </a:p>
        </p:txBody>
      </p:sp>
      <p:pic>
        <p:nvPicPr>
          <p:cNvPr id="15371" name="Picture 2" descr="http://www.oszone.net/figs/u/72715/120321122038/PowerPointGPO-01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963" y="2233613"/>
            <a:ext cx="1079500" cy="1081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Выгнутая вниз стрелка 5"/>
          <p:cNvSpPr/>
          <p:nvPr/>
        </p:nvSpPr>
        <p:spPr>
          <a:xfrm rot="18717011">
            <a:off x="2366963" y="3265487"/>
            <a:ext cx="1493838" cy="735013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uk-UA">
              <a:solidFill>
                <a:schemeClr val="tx1"/>
              </a:solidFill>
            </a:endParaRPr>
          </a:p>
        </p:txBody>
      </p:sp>
      <p:sp>
        <p:nvSpPr>
          <p:cNvPr id="7" name="Выгнутая влево стрелка 6"/>
          <p:cNvSpPr/>
          <p:nvPr/>
        </p:nvSpPr>
        <p:spPr>
          <a:xfrm rot="5037704">
            <a:off x="1708944" y="918369"/>
            <a:ext cx="719138" cy="2070100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uk-UA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835025" y="4327525"/>
            <a:ext cx="4035425" cy="1476375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uk-UA" dirty="0"/>
              <a:t> Незважаючи на те, що ці коди називають кодами вбудовування, вони фактично лише посилаються на відео, але не вбудовують його в презентацію.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3886200" y="2233613"/>
            <a:ext cx="5006975" cy="646112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uk-UA" dirty="0">
                <a:solidFill>
                  <a:srgbClr val="000000"/>
                </a:solidFill>
              </a:rPr>
              <a:t>Більшість веб-сайтів, на яких розміщується відео, містять </a:t>
            </a:r>
            <a:r>
              <a:rPr lang="uk-UA" b="1" dirty="0">
                <a:solidFill>
                  <a:srgbClr val="000000"/>
                </a:solidFill>
              </a:rPr>
              <a:t>код вбудовування</a:t>
            </a:r>
            <a:r>
              <a:rPr lang="uk-UA" dirty="0">
                <a:solidFill>
                  <a:srgbClr val="000000"/>
                </a:solidFill>
              </a:rPr>
              <a:t>.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3886200" y="3081338"/>
            <a:ext cx="5006975" cy="923925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uk-UA" dirty="0">
                <a:solidFill>
                  <a:srgbClr val="000000"/>
                </a:solidFill>
              </a:rPr>
              <a:t>Деякі відео не мають коду вбудовування. Відповідно створити з ними зв’язок не можна.</a:t>
            </a:r>
          </a:p>
        </p:txBody>
      </p:sp>
      <p:pic>
        <p:nvPicPr>
          <p:cNvPr id="2054" name="Picture 6" descr="http://xn----y6a53itacs1a8k0b.kh.ua/img/zvyazok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3171244"/>
            <a:ext cx="1147137" cy="115596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113870" y="1724022"/>
            <a:ext cx="5400600" cy="369332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uk-UA" b="1" dirty="0"/>
              <a:t>Зв’язування презентації з </a:t>
            </a:r>
            <a:r>
              <a:rPr lang="uk-UA" b="1" dirty="0" err="1"/>
              <a:t>відеофайлом</a:t>
            </a:r>
            <a:endParaRPr lang="uk-UA" b="1" dirty="0"/>
          </a:p>
        </p:txBody>
      </p:sp>
      <p:grpSp>
        <p:nvGrpSpPr>
          <p:cNvPr id="15381" name="Группа 13"/>
          <p:cNvGrpSpPr>
            <a:grpSpLocks/>
          </p:cNvGrpSpPr>
          <p:nvPr/>
        </p:nvGrpSpPr>
        <p:grpSpPr bwMode="auto">
          <a:xfrm>
            <a:off x="4716463" y="3940175"/>
            <a:ext cx="4319587" cy="1798638"/>
            <a:chOff x="4716016" y="3861048"/>
            <a:chExt cx="4320481" cy="1500195"/>
          </a:xfrm>
        </p:grpSpPr>
        <p:pic>
          <p:nvPicPr>
            <p:cNvPr id="15382" name="Рисунок 19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63239"/>
            <a:stretch>
              <a:fillRect/>
            </a:stretch>
          </p:blipFill>
          <p:spPr bwMode="auto">
            <a:xfrm>
              <a:off x="4716016" y="3861048"/>
              <a:ext cx="4320480" cy="9026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383" name="Рисунок 20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4686"/>
            <a:stretch>
              <a:fillRect/>
            </a:stretch>
          </p:blipFill>
          <p:spPr bwMode="auto">
            <a:xfrm>
              <a:off x="4716017" y="4770495"/>
              <a:ext cx="4320480" cy="5907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7504" y="2581273"/>
            <a:ext cx="8835280" cy="1351784"/>
          </a:xfrm>
          <a:solidFill>
            <a:schemeClr val="accent3">
              <a:lumMod val="95000"/>
            </a:schemeClr>
          </a:solidFill>
          <a:effectLst>
            <a:softEdge rad="63500"/>
          </a:effectLst>
          <a:extLst/>
        </p:spPr>
        <p:txBody>
          <a:bodyPr/>
          <a:lstStyle/>
          <a:p>
            <a:pPr marL="0" indent="182563" algn="just">
              <a:buFontTx/>
              <a:buNone/>
              <a:defRPr/>
            </a:pPr>
            <a:r>
              <a:rPr lang="uk-UA" sz="1600" dirty="0" smtClean="0"/>
              <a:t>Наприклад</a:t>
            </a:r>
            <a:r>
              <a:rPr lang="uk-UA" sz="1600" dirty="0"/>
              <a:t>, якщо в документ вставлено комірки як об’єкт Excel, MS Word запустить Excel у разі подвійного клацання комірки, відтак можна буде використовувати команди Excel для роботи із вмістом аркуша.</a:t>
            </a:r>
          </a:p>
          <a:p>
            <a:pPr marL="0" indent="182563" algn="just">
              <a:buFontTx/>
              <a:buNone/>
              <a:defRPr/>
            </a:pPr>
            <a:r>
              <a:rPr lang="uk-UA" sz="1600" dirty="0" smtClean="0"/>
              <a:t>Щоб </a:t>
            </a:r>
            <a:r>
              <a:rPr lang="uk-UA" sz="1600" dirty="0"/>
              <a:t>переглянути інші аркуші, потрібно двічі клацнути об’єкт Excel і вибрати потрібний аркуш.</a:t>
            </a:r>
          </a:p>
          <a:p>
            <a:pPr marL="0" indent="0" algn="just">
              <a:lnSpc>
                <a:spcPct val="130000"/>
              </a:lnSpc>
              <a:spcBef>
                <a:spcPts val="0"/>
              </a:spcBef>
              <a:buFontTx/>
              <a:buNone/>
              <a:defRPr/>
            </a:pPr>
            <a:endParaRPr lang="ru-RU" sz="1600" dirty="0" smtClean="0">
              <a:solidFill>
                <a:srgbClr val="000000"/>
              </a:solidFill>
              <a:cs typeface="Arial" pitchFamily="34" charset="0"/>
              <a:sym typeface="Arial" pitchFamily="34" charset="0"/>
            </a:endParaRPr>
          </a:p>
        </p:txBody>
      </p:sp>
      <p:pic>
        <p:nvPicPr>
          <p:cNvPr id="4" name="Picture 2" descr="http://omnitechsupporter.com/wp-content/uploads/2012/10/ms-word-2-256x256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119223">
            <a:off x="812636" y="4390033"/>
            <a:ext cx="1286272" cy="1286272"/>
          </a:xfrm>
          <a:prstGeom prst="rect">
            <a:avLst/>
          </a:prstGeom>
          <a:noFill/>
          <a:effectLst>
            <a:reflection blurRad="6350" stA="52000" endA="300" endPos="3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2483768" y="371717"/>
            <a:ext cx="6477000" cy="1041059"/>
          </a:xfrm>
          <a:effectLst>
            <a:outerShdw blurRad="40000" dist="20000" dir="5400000" rotWithShape="0">
              <a:srgbClr val="000000">
                <a:alpha val="38000"/>
              </a:srgbClr>
            </a:outerShdw>
            <a:reflection blurRad="6350" stA="50000" endA="300" endPos="55000" dir="5400000" sy="-100000" algn="bl" rotWithShape="0"/>
            <a:softEdge rad="63500"/>
          </a:effectLst>
          <a:ex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>
              <a:buSzPct val="100000"/>
              <a:defRPr/>
            </a:pPr>
            <a:r>
              <a:rPr lang="uk-UA" sz="2800" b="1" dirty="0" smtClean="0"/>
              <a:t>Зв’язування та вбудовування аркуша Excel</a:t>
            </a:r>
            <a:endParaRPr lang="ru-RU" sz="2800" b="1" dirty="0" smtClean="0">
              <a:cs typeface="Arial" pitchFamily="34" charset="0"/>
              <a:sym typeface="Arial" pitchFamily="34" charset="0"/>
            </a:endParaRPr>
          </a:p>
        </p:txBody>
      </p:sp>
      <p:pic>
        <p:nvPicPr>
          <p:cNvPr id="10" name="Picture 2" descr="http://briefmobile.s3.amazonaws.com/images/articles/2012/10/microsoft-office1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836712"/>
            <a:ext cx="1238662" cy="787789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8" descr="http://www.gotdotnet.ru/upload/blog/dotnetman/a02/excel_logo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7315" y="371718"/>
            <a:ext cx="1252783" cy="1252783"/>
          </a:xfrm>
          <a:prstGeom prst="rect">
            <a:avLst/>
          </a:prstGeom>
          <a:noFill/>
          <a:effectLst>
            <a:reflection blurRad="6350" stA="50000" endA="300" endPos="5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8" descr="http://www.gotdotnet.ru/upload/blog/dotnetman/a02/excel_logo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1705" y="4572833"/>
            <a:ext cx="1252783" cy="1252783"/>
          </a:xfrm>
          <a:prstGeom prst="rect">
            <a:avLst/>
          </a:prstGeom>
          <a:noFill/>
          <a:effectLst>
            <a:reflection blurRad="6350" stA="50000" endA="300" endPos="5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394" name="Прямоугольник 2"/>
          <p:cNvSpPr>
            <a:spLocks noChangeArrowheads="1"/>
          </p:cNvSpPr>
          <p:nvPr/>
        </p:nvSpPr>
        <p:spPr bwMode="auto">
          <a:xfrm>
            <a:off x="2233613" y="1647825"/>
            <a:ext cx="673100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indent="182563" algn="just"/>
            <a:r>
              <a:rPr lang="uk-UA" b="1"/>
              <a:t>За потреби створити динамічний зв’язок між вмістом документа та вмістом книги MS Excel слід </a:t>
            </a:r>
            <a:r>
              <a:rPr lang="uk-UA" b="1">
                <a:solidFill>
                  <a:srgbClr val="FF0000"/>
                </a:solidFill>
              </a:rPr>
              <a:t>вставити</a:t>
            </a:r>
            <a:r>
              <a:rPr lang="uk-UA" b="1"/>
              <a:t> вміст </a:t>
            </a:r>
            <a:r>
              <a:rPr lang="uk-UA" b="1">
                <a:solidFill>
                  <a:srgbClr val="FF0000"/>
                </a:solidFill>
              </a:rPr>
              <a:t>як об’єкт</a:t>
            </a:r>
            <a:r>
              <a:rPr lang="uk-UA" b="1"/>
              <a:t>. </a:t>
            </a:r>
          </a:p>
        </p:txBody>
      </p:sp>
      <p:pic>
        <p:nvPicPr>
          <p:cNvPr id="16395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54" t="8334" r="11333" b="19347"/>
          <a:stretch>
            <a:fillRect/>
          </a:stretch>
        </p:blipFill>
        <p:spPr bwMode="auto">
          <a:xfrm>
            <a:off x="2411413" y="3814763"/>
            <a:ext cx="5329237" cy="2697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Двойная стрелка влево/вправо 1"/>
          <p:cNvSpPr/>
          <p:nvPr/>
        </p:nvSpPr>
        <p:spPr>
          <a:xfrm>
            <a:off x="1835694" y="6110554"/>
            <a:ext cx="6480721" cy="513538"/>
          </a:xfrm>
          <a:prstGeom prst="left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>
            <a:prstTxWarp prst="textArchDownPour">
              <a:avLst>
                <a:gd name="adj1" fmla="val 1128448"/>
                <a:gd name="adj2" fmla="val 28554"/>
              </a:avLst>
            </a:prstTxWarp>
          </a:bodyPr>
          <a:lstStyle/>
          <a:p>
            <a:pPr algn="ctr">
              <a:defRPr/>
            </a:pPr>
            <a:endParaRPr lang="uk-UA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>
                <a:solidFill>
                  <a:schemeClr val="bg2">
                    <a:lumMod val="75000"/>
                  </a:schemeClr>
                </a:solidFill>
              </a:rPr>
              <a:t>Чашук О.Ф. </a:t>
            </a:r>
            <a:r>
              <a:rPr lang="ru-RU" dirty="0" err="1" smtClean="0">
                <a:solidFill>
                  <a:schemeClr val="bg2">
                    <a:lumMod val="75000"/>
                  </a:schemeClr>
                </a:solidFill>
              </a:rPr>
              <a:t>вчитель</a:t>
            </a:r>
            <a:r>
              <a:rPr lang="ru-RU" dirty="0" smtClean="0">
                <a:solidFill>
                  <a:schemeClr val="bg2">
                    <a:lumMod val="75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bg2">
                    <a:lumMod val="75000"/>
                  </a:schemeClr>
                </a:solidFill>
              </a:rPr>
              <a:t>інформатики</a:t>
            </a:r>
            <a:r>
              <a:rPr lang="ru-RU" dirty="0" smtClean="0">
                <a:solidFill>
                  <a:schemeClr val="bg2">
                    <a:lumMod val="75000"/>
                  </a:schemeClr>
                </a:solidFill>
              </a:rPr>
              <a:t> ЗОШ №23 </a:t>
            </a:r>
            <a:r>
              <a:rPr lang="ru-RU" dirty="0" err="1" smtClean="0">
                <a:solidFill>
                  <a:schemeClr val="bg2">
                    <a:lumMod val="75000"/>
                  </a:schemeClr>
                </a:solidFill>
              </a:rPr>
              <a:t>м.Луцьк</a:t>
            </a:r>
            <a:endParaRPr lang="en-MY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omnitechsupporter.com/wp-content/uploads/2012/10/ms-word-2-256x256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119223">
            <a:off x="2046783" y="4992754"/>
            <a:ext cx="1286272" cy="1286272"/>
          </a:xfrm>
          <a:prstGeom prst="rect">
            <a:avLst/>
          </a:prstGeom>
          <a:noFill/>
          <a:effectLst>
            <a:reflection blurRad="6350" stA="52000" endA="300" endPos="3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http://upload.wikimedia.org/wikipedia/ru/1/13/Windows_Notepad_Icon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8912" y="4858246"/>
            <a:ext cx="1378024" cy="1378024"/>
          </a:xfrm>
          <a:prstGeom prst="rect">
            <a:avLst/>
          </a:prstGeom>
          <a:noFill/>
          <a:effectLst>
            <a:reflection blurRad="6350" stA="52000" endA="300" endPos="3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8" descr="http://www.gotdotnet.ru/upload/blog/dotnetman/a02/excel_logo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2965" y="4998235"/>
            <a:ext cx="1252783" cy="1252783"/>
          </a:xfrm>
          <a:prstGeom prst="rect">
            <a:avLst/>
          </a:prstGeom>
          <a:noFill/>
          <a:effectLst>
            <a:reflection blurRad="6350" stA="50000" endA="300" endPos="5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10" descr="http://t0.gstatic.com/images?q=tbn:ANd9GcS-P-zN20YDHjq9IHEl9KxQ6UMn8QrTkRI5OceFgJ5bE7tZfTeaMw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575753">
            <a:off x="6370097" y="4977007"/>
            <a:ext cx="1261102" cy="1261102"/>
          </a:xfrm>
          <a:prstGeom prst="rect">
            <a:avLst/>
          </a:prstGeom>
          <a:noFill/>
          <a:effectLst>
            <a:reflection blurRad="6350" stA="50000" endA="300" endPos="5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12" descr="http://www.tapscape.com/wp-content/uploads/2012/04/adobereader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12160">
            <a:off x="7909322" y="5251532"/>
            <a:ext cx="1208066" cy="1236380"/>
          </a:xfrm>
          <a:prstGeom prst="rect">
            <a:avLst/>
          </a:prstGeom>
          <a:noFill/>
          <a:effectLst>
            <a:reflection blurRad="6350" stA="52000" endA="300" endPos="3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Двойная стрелка влево/вправо 1"/>
          <p:cNvSpPr/>
          <p:nvPr/>
        </p:nvSpPr>
        <p:spPr>
          <a:xfrm>
            <a:off x="2123727" y="5899848"/>
            <a:ext cx="5904656" cy="513538"/>
          </a:xfrm>
          <a:prstGeom prst="left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>
            <a:prstTxWarp prst="textArchDownPour">
              <a:avLst>
                <a:gd name="adj1" fmla="val 1128448"/>
                <a:gd name="adj2" fmla="val 28554"/>
              </a:avLst>
            </a:prstTxWarp>
          </a:bodyPr>
          <a:lstStyle/>
          <a:p>
            <a:pPr algn="ctr">
              <a:defRPr/>
            </a:pPr>
            <a:endParaRPr lang="uk-UA"/>
          </a:p>
        </p:txBody>
      </p:sp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2123727" y="332656"/>
            <a:ext cx="6749665" cy="1100262"/>
          </a:xfrm>
          <a:ln>
            <a:noFill/>
          </a:ln>
          <a:effectLst>
            <a:outerShdw blurRad="107950" dist="12700" dir="5400000" algn="ctr">
              <a:srgbClr val="000000"/>
            </a:outerShdw>
            <a:reflection blurRad="6350" stA="50000" endA="300" endPos="55000" dir="5400000" sy="-100000" algn="bl" rotWithShape="0"/>
            <a:softEdge rad="63500"/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>
              <a:buSzPct val="100000"/>
              <a:defRPr/>
            </a:pPr>
            <a:r>
              <a:rPr lang="uk-UA" sz="2800" b="1" dirty="0"/>
              <a:t>Різниця між </a:t>
            </a:r>
            <a:r>
              <a:rPr lang="uk-UA" sz="2800" b="1" dirty="0">
                <a:solidFill>
                  <a:schemeClr val="accent1">
                    <a:lumMod val="10000"/>
                  </a:schemeClr>
                </a:solidFill>
              </a:rPr>
              <a:t>зв’язаними</a:t>
            </a:r>
            <a:r>
              <a:rPr lang="uk-UA" sz="2800" b="1" dirty="0"/>
              <a:t> та </a:t>
            </a:r>
            <a:r>
              <a:rPr lang="uk-UA" sz="2800" b="1" dirty="0">
                <a:solidFill>
                  <a:schemeClr val="accent1">
                    <a:lumMod val="10000"/>
                  </a:schemeClr>
                </a:solidFill>
              </a:rPr>
              <a:t>вбудованими</a:t>
            </a:r>
            <a:r>
              <a:rPr lang="uk-UA" sz="2800" b="1" dirty="0"/>
              <a:t> </a:t>
            </a:r>
            <a:r>
              <a:rPr lang="uk-UA" sz="2800" b="1" dirty="0" smtClean="0"/>
              <a:t>об’єктами</a:t>
            </a:r>
            <a:endParaRPr lang="ru-RU" sz="2800" dirty="0" smtClean="0">
              <a:cs typeface="Arial" pitchFamily="34" charset="0"/>
              <a:sym typeface="Arial" pitchFamily="34" charset="0"/>
            </a:endParaRPr>
          </a:p>
        </p:txBody>
      </p:sp>
      <p:pic>
        <p:nvPicPr>
          <p:cNvPr id="10" name="Picture 2" descr="http://briefmobile.s3.amazonaws.com/images/articles/2012/10/microsoft-office1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305" y="758146"/>
            <a:ext cx="1238662" cy="787789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Нижний колонтитул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Чашук О.Ф.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</a:rPr>
              <a:t>вчитель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</a:rPr>
              <a:t>інформатики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 ЗОШ №23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</a:rPr>
              <a:t>м.Луцьк</a:t>
            </a:r>
            <a:endParaRPr lang="en-MY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17421" name="Picture 2" descr="http://sakai.ucam.edu/wp-content/uploads/2012/02/powerpoint_logo.gif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763" y="5314950"/>
            <a:ext cx="1069975" cy="1071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Загнутый угол 2"/>
          <p:cNvSpPr/>
          <p:nvPr/>
        </p:nvSpPr>
        <p:spPr>
          <a:xfrm>
            <a:off x="1331913" y="3808413"/>
            <a:ext cx="7542212" cy="1212850"/>
          </a:xfrm>
          <a:prstGeom prst="foldedCorner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uk-UA" sz="2000" dirty="0"/>
              <a:t>У такий спосіб можна вставляти об’єкти з </a:t>
            </a:r>
            <a:r>
              <a:rPr lang="uk-UA" sz="2000" b="1" dirty="0"/>
              <a:t>будь-якої програми</a:t>
            </a:r>
            <a:r>
              <a:rPr lang="uk-UA" sz="2000" dirty="0"/>
              <a:t>, що підтримує технологію зв’язування та вбудовування об’єктів (</a:t>
            </a:r>
            <a:r>
              <a:rPr lang="uk-UA" sz="2000" b="1" dirty="0"/>
              <a:t>технологію OLE</a:t>
            </a:r>
            <a:r>
              <a:rPr lang="uk-UA" sz="2000" dirty="0"/>
              <a:t>).</a:t>
            </a:r>
          </a:p>
        </p:txBody>
      </p:sp>
      <p:sp>
        <p:nvSpPr>
          <p:cNvPr id="11" name="Загнутый угол 10"/>
          <p:cNvSpPr/>
          <p:nvPr/>
        </p:nvSpPr>
        <p:spPr>
          <a:xfrm>
            <a:off x="2484438" y="1636713"/>
            <a:ext cx="6389687" cy="1103312"/>
          </a:xfrm>
          <a:prstGeom prst="foldedCorner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uk-UA" dirty="0"/>
              <a:t>Основна відмінність зв’язаних і вбудованих об’єктів полягає в тому, де зберігаються та яким чином </a:t>
            </a:r>
            <a:r>
              <a:rPr lang="uk-UA" b="1" dirty="0"/>
              <a:t>оновлюються</a:t>
            </a:r>
            <a:r>
              <a:rPr lang="uk-UA" dirty="0"/>
              <a:t> дані після вставлення їх у файл.</a:t>
            </a:r>
          </a:p>
        </p:txBody>
      </p:sp>
      <p:sp>
        <p:nvSpPr>
          <p:cNvPr id="14" name="Загнутый угол 13"/>
          <p:cNvSpPr/>
          <p:nvPr/>
        </p:nvSpPr>
        <p:spPr>
          <a:xfrm>
            <a:off x="2124075" y="2924175"/>
            <a:ext cx="6750050" cy="771525"/>
          </a:xfrm>
          <a:prstGeom prst="foldedCorner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uk-UA" dirty="0"/>
              <a:t>У документі можна розташувати посилання на </a:t>
            </a:r>
            <a:r>
              <a:rPr lang="uk-UA" b="1" dirty="0"/>
              <a:t>об’єкт</a:t>
            </a:r>
            <a:r>
              <a:rPr lang="uk-UA" dirty="0"/>
              <a:t> або </a:t>
            </a:r>
            <a:r>
              <a:rPr lang="uk-UA" b="1" dirty="0"/>
              <a:t>копію</a:t>
            </a:r>
            <a:r>
              <a:rPr lang="uk-UA" dirty="0"/>
              <a:t> об’єкта</a:t>
            </a:r>
          </a:p>
        </p:txBody>
      </p:sp>
      <p:sp>
        <p:nvSpPr>
          <p:cNvPr id="15" name="Штриховая стрелка вправо 14"/>
          <p:cNvSpPr/>
          <p:nvPr/>
        </p:nvSpPr>
        <p:spPr>
          <a:xfrm>
            <a:off x="683568" y="1994643"/>
            <a:ext cx="1663064" cy="376461"/>
          </a:xfrm>
          <a:prstGeom prst="stripedRight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uk-UA"/>
          </a:p>
        </p:txBody>
      </p:sp>
      <p:sp>
        <p:nvSpPr>
          <p:cNvPr id="18" name="Штриховая стрелка вправо 17"/>
          <p:cNvSpPr/>
          <p:nvPr/>
        </p:nvSpPr>
        <p:spPr>
          <a:xfrm>
            <a:off x="683568" y="3150317"/>
            <a:ext cx="1440159" cy="376461"/>
          </a:xfrm>
          <a:prstGeom prst="stripedRight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uk-UA"/>
          </a:p>
        </p:txBody>
      </p:sp>
      <p:sp>
        <p:nvSpPr>
          <p:cNvPr id="19" name="Штриховая стрелка вправо 18"/>
          <p:cNvSpPr/>
          <p:nvPr/>
        </p:nvSpPr>
        <p:spPr>
          <a:xfrm>
            <a:off x="683567" y="4226211"/>
            <a:ext cx="648073" cy="376461"/>
          </a:xfrm>
          <a:prstGeom prst="stripedRight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uk-UA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2123724" y="476672"/>
            <a:ext cx="6749665" cy="819384"/>
          </a:xfrm>
          <a:ln>
            <a:noFill/>
          </a:ln>
          <a:effectLst>
            <a:outerShdw blurRad="107950" dist="12700" dir="5400000" algn="ctr">
              <a:srgbClr val="000000"/>
            </a:outerShdw>
            <a:reflection blurRad="6350" stA="50000" endA="300" endPos="55000" dir="5400000" sy="-100000" algn="bl" rotWithShape="0"/>
            <a:softEdge rad="63500"/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algn="r">
              <a:buSzPct val="100000"/>
              <a:defRPr/>
            </a:pPr>
            <a:r>
              <a:rPr lang="uk-UA" sz="2800" b="1" dirty="0" err="1"/>
              <a:t>Веб-публікація</a:t>
            </a:r>
            <a:r>
              <a:rPr lang="uk-UA" sz="2800" b="1" dirty="0"/>
              <a:t> </a:t>
            </a:r>
            <a:r>
              <a:rPr lang="uk-UA" sz="2800" b="1" dirty="0" smtClean="0"/>
              <a:t>документів</a:t>
            </a:r>
            <a:endParaRPr lang="ru-RU" sz="2800" dirty="0" smtClean="0">
              <a:cs typeface="Arial" pitchFamily="34" charset="0"/>
              <a:sym typeface="Arial" pitchFamily="34" charset="0"/>
            </a:endParaRPr>
          </a:p>
        </p:txBody>
      </p:sp>
      <p:pic>
        <p:nvPicPr>
          <p:cNvPr id="10" name="Picture 2" descr="http://briefmobile.s3.amazonaws.com/images/articles/2012/10/microsoft-office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070" y="1202051"/>
            <a:ext cx="1238662" cy="787789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36" name="Picture 2" descr="http://sakai.ucam.edu/wp-content/uploads/2012/02/powerpoint_logo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375" y="2708275"/>
            <a:ext cx="642938" cy="64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Загнутый угол 2"/>
          <p:cNvSpPr/>
          <p:nvPr/>
        </p:nvSpPr>
        <p:spPr>
          <a:xfrm>
            <a:off x="1331913" y="3997325"/>
            <a:ext cx="7542212" cy="1577975"/>
          </a:xfrm>
          <a:prstGeom prst="foldedCorner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uk-UA" sz="2000" dirty="0"/>
              <a:t>Слід пам'ятати, що вставлені в початковий документ графічні зображення будуть </a:t>
            </a:r>
            <a:r>
              <a:rPr lang="uk-UA" sz="2000" b="1" dirty="0"/>
              <a:t>збережені</a:t>
            </a:r>
            <a:r>
              <a:rPr lang="uk-UA" sz="2000" dirty="0"/>
              <a:t> в окремій </a:t>
            </a:r>
            <a:r>
              <a:rPr lang="uk-UA" sz="2000" b="1" dirty="0"/>
              <a:t>папці</a:t>
            </a:r>
            <a:r>
              <a:rPr lang="uk-UA" sz="2000" dirty="0"/>
              <a:t> в окремих </a:t>
            </a:r>
            <a:r>
              <a:rPr lang="uk-UA" sz="2000" b="1" dirty="0"/>
              <a:t>файлах</a:t>
            </a:r>
            <a:r>
              <a:rPr lang="uk-UA" sz="2000" dirty="0"/>
              <a:t>, а при збереженні презентації у форматі </a:t>
            </a:r>
            <a:r>
              <a:rPr lang="uk-UA" sz="2000" dirty="0" err="1"/>
              <a:t>веб-сторінки</a:t>
            </a:r>
            <a:r>
              <a:rPr lang="uk-UA" sz="2000" dirty="0"/>
              <a:t> кожний </a:t>
            </a:r>
            <a:r>
              <a:rPr lang="uk-UA" sz="2000" b="1" dirty="0"/>
              <a:t>слайд</a:t>
            </a:r>
            <a:r>
              <a:rPr lang="uk-UA" sz="2000" dirty="0"/>
              <a:t> буде збережено в окремому </a:t>
            </a:r>
            <a:r>
              <a:rPr lang="uk-UA" sz="2000" b="1" dirty="0"/>
              <a:t>файлі</a:t>
            </a:r>
            <a:r>
              <a:rPr lang="uk-UA" sz="2000" dirty="0"/>
              <a:t>.</a:t>
            </a:r>
          </a:p>
        </p:txBody>
      </p:sp>
      <p:sp>
        <p:nvSpPr>
          <p:cNvPr id="11" name="Загнутый угол 10"/>
          <p:cNvSpPr/>
          <p:nvPr/>
        </p:nvSpPr>
        <p:spPr>
          <a:xfrm>
            <a:off x="2484438" y="1636713"/>
            <a:ext cx="6389687" cy="1285875"/>
          </a:xfrm>
          <a:prstGeom prst="foldedCorner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uk-UA" sz="1600" dirty="0"/>
              <a:t>Щоб підготувати дані </a:t>
            </a:r>
            <a:r>
              <a:rPr lang="en-US" sz="1600" b="1" dirty="0"/>
              <a:t> </a:t>
            </a:r>
            <a:r>
              <a:rPr lang="uk-UA" sz="1600" dirty="0"/>
              <a:t>для публікації у </a:t>
            </a:r>
            <a:r>
              <a:rPr lang="en-US" sz="1600" dirty="0"/>
              <a:t>Web</a:t>
            </a:r>
            <a:r>
              <a:rPr lang="uk-UA" sz="1600" i="1" dirty="0"/>
              <a:t>, </a:t>
            </a:r>
            <a:r>
              <a:rPr lang="uk-UA" sz="1600" dirty="0"/>
              <a:t>не обов'язково знати теги мови розмітки НТМ</a:t>
            </a:r>
            <a:r>
              <a:rPr lang="en-US" sz="1600" dirty="0"/>
              <a:t>L</a:t>
            </a:r>
            <a:r>
              <a:rPr lang="uk-UA" sz="1600" dirty="0"/>
              <a:t>, достатньо зберегти  файл у форматі гіпертекстового документа. Для цього скористатися командою </a:t>
            </a:r>
            <a:r>
              <a:rPr lang="uk-UA" sz="1600" b="1" dirty="0"/>
              <a:t>Зберегти як </a:t>
            </a:r>
            <a:r>
              <a:rPr lang="uk-UA" sz="1600" dirty="0"/>
              <a:t>і вибрати тип файлу </a:t>
            </a:r>
            <a:r>
              <a:rPr lang="uk-UA" sz="1600" b="1" i="1" dirty="0" err="1"/>
              <a:t>Веб-сторінка</a:t>
            </a:r>
            <a:r>
              <a:rPr lang="uk-UA" sz="1600" i="1" dirty="0"/>
              <a:t>.</a:t>
            </a:r>
            <a:endParaRPr lang="uk-UA" dirty="0"/>
          </a:p>
        </p:txBody>
      </p:sp>
      <p:sp>
        <p:nvSpPr>
          <p:cNvPr id="14" name="Загнутый угол 13"/>
          <p:cNvSpPr/>
          <p:nvPr/>
        </p:nvSpPr>
        <p:spPr>
          <a:xfrm>
            <a:off x="2155825" y="3086100"/>
            <a:ext cx="6750050" cy="771525"/>
          </a:xfrm>
          <a:prstGeom prst="foldedCorner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uk-UA" dirty="0"/>
              <a:t>Під час збереження файлу у форматі </a:t>
            </a:r>
            <a:r>
              <a:rPr lang="uk-UA" dirty="0" err="1"/>
              <a:t>веб-сторінки</a:t>
            </a:r>
            <a:r>
              <a:rPr lang="uk-UA" dirty="0"/>
              <a:t> неминуче </a:t>
            </a:r>
            <a:r>
              <a:rPr lang="uk-UA" b="1" dirty="0"/>
              <a:t>втрачаються</a:t>
            </a:r>
            <a:r>
              <a:rPr lang="uk-UA" dirty="0"/>
              <a:t> деякі елементи </a:t>
            </a:r>
            <a:r>
              <a:rPr lang="uk-UA" b="1" dirty="0"/>
              <a:t>форматування</a:t>
            </a:r>
            <a:r>
              <a:rPr lang="uk-UA" dirty="0"/>
              <a:t>.</a:t>
            </a:r>
          </a:p>
        </p:txBody>
      </p:sp>
      <p:sp>
        <p:nvSpPr>
          <p:cNvPr id="15" name="Штриховая стрелка вправо 14"/>
          <p:cNvSpPr/>
          <p:nvPr/>
        </p:nvSpPr>
        <p:spPr>
          <a:xfrm>
            <a:off x="683568" y="1994643"/>
            <a:ext cx="1663064" cy="376461"/>
          </a:xfrm>
          <a:prstGeom prst="stripedRight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uk-UA"/>
          </a:p>
        </p:txBody>
      </p:sp>
      <p:sp>
        <p:nvSpPr>
          <p:cNvPr id="18" name="Штриховая стрелка вправо 17"/>
          <p:cNvSpPr/>
          <p:nvPr/>
        </p:nvSpPr>
        <p:spPr>
          <a:xfrm>
            <a:off x="683568" y="3338547"/>
            <a:ext cx="1440159" cy="376461"/>
          </a:xfrm>
          <a:prstGeom prst="stripedRight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uk-UA"/>
          </a:p>
        </p:txBody>
      </p:sp>
      <p:sp>
        <p:nvSpPr>
          <p:cNvPr id="19" name="Штриховая стрелка вправо 18"/>
          <p:cNvSpPr/>
          <p:nvPr/>
        </p:nvSpPr>
        <p:spPr>
          <a:xfrm>
            <a:off x="683568" y="4626447"/>
            <a:ext cx="648073" cy="376461"/>
          </a:xfrm>
          <a:prstGeom prst="stripedRight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uk-UA"/>
          </a:p>
        </p:txBody>
      </p:sp>
      <p:sp>
        <p:nvSpPr>
          <p:cNvPr id="9" name="Загнутый угол 8"/>
          <p:cNvSpPr/>
          <p:nvPr/>
        </p:nvSpPr>
        <p:spPr>
          <a:xfrm>
            <a:off x="1192213" y="5653088"/>
            <a:ext cx="7713662" cy="1101725"/>
          </a:xfrm>
          <a:prstGeom prst="foldedCorner">
            <a:avLst/>
          </a:prstGeom>
          <a:solidFill>
            <a:schemeClr val="bg1">
              <a:lumMod val="85000"/>
            </a:schemeClr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uk-UA" dirty="0"/>
              <a:t>Отриману </a:t>
            </a:r>
            <a:r>
              <a:rPr lang="uk-UA" dirty="0" err="1"/>
              <a:t>веб-сторінку</a:t>
            </a:r>
            <a:r>
              <a:rPr lang="uk-UA" dirty="0"/>
              <a:t> можна </a:t>
            </a:r>
            <a:r>
              <a:rPr lang="uk-UA" b="1" dirty="0"/>
              <a:t>переглядати</a:t>
            </a:r>
            <a:r>
              <a:rPr lang="uk-UA" dirty="0"/>
              <a:t>, використовуючи </a:t>
            </a:r>
            <a:r>
              <a:rPr lang="uk-UA" b="1" dirty="0"/>
              <a:t>програму-браузер</a:t>
            </a:r>
            <a:r>
              <a:rPr lang="uk-UA" dirty="0"/>
              <a:t>, і в подальшому її можна </a:t>
            </a:r>
            <a:r>
              <a:rPr lang="uk-UA" b="1" dirty="0"/>
              <a:t>розмістити</a:t>
            </a:r>
            <a:r>
              <a:rPr lang="uk-UA" dirty="0"/>
              <a:t> в мережі Інтернет</a:t>
            </a:r>
          </a:p>
        </p:txBody>
      </p:sp>
      <p:sp>
        <p:nvSpPr>
          <p:cNvPr id="20" name="Штриховая стрелка вправо 19"/>
          <p:cNvSpPr/>
          <p:nvPr/>
        </p:nvSpPr>
        <p:spPr>
          <a:xfrm>
            <a:off x="683567" y="5827301"/>
            <a:ext cx="478069" cy="376461"/>
          </a:xfrm>
          <a:prstGeom prst="stripedRight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uk-UA"/>
          </a:p>
        </p:txBody>
      </p:sp>
      <p:pic>
        <p:nvPicPr>
          <p:cNvPr id="11266" name="Picture 2" descr="http://in.ndu.edu.ua/news/media/k2/items/cache/eb9f7999667d680af9a85b74d74700ee_XL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339" y="234608"/>
            <a:ext cx="1289924" cy="967443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Двойная стрелка влево/вправо 1"/>
          <p:cNvSpPr/>
          <p:nvPr/>
        </p:nvSpPr>
        <p:spPr>
          <a:xfrm>
            <a:off x="2346632" y="6318714"/>
            <a:ext cx="5904656" cy="513538"/>
          </a:xfrm>
          <a:prstGeom prst="left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>
            <a:prstTxWarp prst="textArchDownPour">
              <a:avLst>
                <a:gd name="adj1" fmla="val 1128448"/>
                <a:gd name="adj2" fmla="val 28554"/>
              </a:avLst>
            </a:prstTxWarp>
          </a:bodyPr>
          <a:lstStyle/>
          <a:p>
            <a:pPr algn="ctr">
              <a:defRPr/>
            </a:pPr>
            <a:endParaRPr lang="uk-UA"/>
          </a:p>
        </p:txBody>
      </p:sp>
      <p:pic>
        <p:nvPicPr>
          <p:cNvPr id="21" name="Picture 2" descr="http://omnitechsupporter.com/wp-content/uploads/2012/10/ms-word-2-256x256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241178">
            <a:off x="294430" y="3843404"/>
            <a:ext cx="691947" cy="691947"/>
          </a:xfrm>
          <a:prstGeom prst="rect">
            <a:avLst/>
          </a:prstGeom>
          <a:noFill/>
          <a:effectLst>
            <a:reflection blurRad="6350" stA="52000" endA="300" endPos="3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8" name="Picture 4" descr="http://justforlulz.net/wp-content/uploads/browsers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524" y="5002908"/>
            <a:ext cx="1325853" cy="844906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0" name="Picture 6" descr="http://tutznayka.ru/uploads/posts/2011-03/1299238066_4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4202" y="476672"/>
            <a:ext cx="1788001" cy="846320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467544" y="2209800"/>
            <a:ext cx="2304256" cy="1939280"/>
          </a:xfrm>
          <a:prstGeom prst="snip1Rect">
            <a:avLst/>
          </a:prstGeom>
          <a:blipFill>
            <a:blip r:embed="rId2"/>
            <a:tile tx="0" ty="0" sx="100000" sy="100000" flip="none" algn="tl"/>
          </a:blipFill>
          <a:effectLst>
            <a:reflection blurRad="6350" stA="50000" endA="300" endPos="55000" dir="5400000" sy="-100000" algn="bl" rotWithShape="0"/>
            <a:softEdge rad="317500"/>
          </a:effectLst>
          <a:extLst/>
        </p:spPr>
        <p:txBody>
          <a:bodyPr/>
          <a:lstStyle/>
          <a:p>
            <a:pPr marL="0" indent="0">
              <a:buFontTx/>
              <a:buNone/>
              <a:defRPr/>
            </a:pPr>
            <a:r>
              <a:rPr lang="uk-UA" sz="1600" dirty="0"/>
              <a:t>Вбудовування та зв’язування в деяких офісних додатках використовується частіше, ніж в </a:t>
            </a:r>
            <a:r>
              <a:rPr lang="uk-UA" sz="1600" dirty="0" smtClean="0"/>
              <a:t>інших.</a:t>
            </a:r>
            <a:endParaRPr lang="uk-UA" sz="1600" dirty="0"/>
          </a:p>
        </p:txBody>
      </p:sp>
      <p:sp>
        <p:nvSpPr>
          <p:cNvPr id="6148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2846572" y="2204864"/>
            <a:ext cx="6297488" cy="2904728"/>
          </a:xfrm>
          <a:prstGeom prst="round2DiagRect">
            <a:avLst/>
          </a:prstGeom>
          <a:solidFill>
            <a:schemeClr val="bg2">
              <a:lumMod val="20000"/>
              <a:lumOff val="80000"/>
            </a:schemeClr>
          </a:solidFill>
          <a:effectLst>
            <a:reflection blurRad="6350" stA="52000" endA="300" endPos="35000" dir="5400000" sy="-100000" algn="bl" rotWithShape="0"/>
          </a:effectLst>
          <a:extLst/>
        </p:spPr>
        <p:txBody>
          <a:bodyPr/>
          <a:lstStyle/>
          <a:p>
            <a:pPr marL="514350" indent="-514350">
              <a:buFont typeface="+mj-lt"/>
              <a:buAutoNum type="arabicPeriod"/>
              <a:defRPr/>
            </a:pPr>
            <a:r>
              <a:rPr lang="uk-UA" b="0" dirty="0" smtClean="0"/>
              <a:t>Вбудовування </a:t>
            </a:r>
            <a:r>
              <a:rPr lang="uk-UA" b="0" dirty="0"/>
              <a:t>в презентаціях. </a:t>
            </a:r>
          </a:p>
          <a:p>
            <a:pPr marL="514350" indent="-514350">
              <a:buFont typeface="+mj-lt"/>
              <a:buAutoNum type="arabicPeriod"/>
              <a:defRPr/>
            </a:pPr>
            <a:r>
              <a:rPr lang="uk-UA" b="0" dirty="0" smtClean="0"/>
              <a:t>Зв’язування </a:t>
            </a:r>
            <a:r>
              <a:rPr lang="uk-UA" b="0" dirty="0"/>
              <a:t>в презентаціях. </a:t>
            </a:r>
          </a:p>
          <a:p>
            <a:pPr marL="514350" indent="-514350">
              <a:buFont typeface="+mj-lt"/>
              <a:buAutoNum type="arabicPeriod"/>
              <a:defRPr/>
            </a:pPr>
            <a:r>
              <a:rPr lang="uk-UA" b="0" dirty="0" smtClean="0"/>
              <a:t>Зв’язування </a:t>
            </a:r>
            <a:r>
              <a:rPr lang="uk-UA" b="0" dirty="0"/>
              <a:t>та вбудовування аркуша </a:t>
            </a:r>
            <a:r>
              <a:rPr lang="uk-UA" b="0" dirty="0" err="1" smtClean="0"/>
              <a:t>Exce</a:t>
            </a:r>
            <a:r>
              <a:rPr lang="en-US" b="0" dirty="0" smtClean="0"/>
              <a:t>l.</a:t>
            </a:r>
          </a:p>
          <a:p>
            <a:pPr marL="514350" indent="-514350">
              <a:buFont typeface="+mj-lt"/>
              <a:buAutoNum type="arabicPeriod"/>
              <a:defRPr/>
            </a:pPr>
            <a:r>
              <a:rPr lang="uk-UA" b="0" dirty="0" err="1"/>
              <a:t>Веб-публікація</a:t>
            </a:r>
            <a:r>
              <a:rPr lang="uk-UA" b="0" dirty="0"/>
              <a:t> </a:t>
            </a:r>
            <a:r>
              <a:rPr lang="uk-UA" b="0" dirty="0" smtClean="0"/>
              <a:t>документів</a:t>
            </a:r>
            <a:r>
              <a:rPr lang="en-US" b="0" dirty="0"/>
              <a:t>.</a:t>
            </a:r>
            <a:endParaRPr lang="ru-RU" b="0" dirty="0" smtClean="0">
              <a:solidFill>
                <a:srgbClr val="000000"/>
              </a:solidFill>
              <a:cs typeface="Arial" pitchFamily="34" charset="0"/>
              <a:sym typeface="Arial" pitchFamily="34" charset="0"/>
            </a:endParaRPr>
          </a:p>
        </p:txBody>
      </p:sp>
      <p:sp>
        <p:nvSpPr>
          <p:cNvPr id="6146" name="Rectangle 4"/>
          <p:cNvSpPr>
            <a:spLocks noGrp="1" noChangeArrowheads="1"/>
          </p:cNvSpPr>
          <p:nvPr>
            <p:ph type="title"/>
          </p:nvPr>
        </p:nvSpPr>
        <p:spPr>
          <a:xfrm>
            <a:off x="2411413" y="546100"/>
            <a:ext cx="6624637" cy="1368425"/>
          </a:xfrm>
          <a:prstGeom prst="plaque">
            <a:avLst/>
          </a:prstGeom>
          <a:solidFill>
            <a:schemeClr val="bg1">
              <a:lumMod val="50000"/>
            </a:schemeClr>
          </a:solidFill>
        </p:spPr>
        <p:txBody>
          <a:bodyPr/>
          <a:lstStyle/>
          <a:p>
            <a:pPr algn="ctr">
              <a:buSzPct val="100000"/>
              <a:defRPr/>
            </a:pPr>
            <a:r>
              <a:rPr lang="ru-RU" dirty="0" smtClean="0">
                <a:solidFill>
                  <a:srgbClr val="FFFFFF"/>
                </a:solidFill>
                <a:cs typeface="Arial" pitchFamily="34" charset="0"/>
                <a:sym typeface="Arial" pitchFamily="34" charset="0"/>
              </a:rPr>
              <a:t>ТЕМА</a:t>
            </a:r>
            <a:r>
              <a:rPr lang="ru-RU" sz="2800" dirty="0" smtClean="0">
                <a:solidFill>
                  <a:srgbClr val="FFFFFF"/>
                </a:solidFill>
                <a:cs typeface="Arial" pitchFamily="34" charset="0"/>
                <a:sym typeface="Arial" pitchFamily="34" charset="0"/>
              </a:rPr>
              <a:t>: </a:t>
            </a:r>
            <a:r>
              <a:rPr lang="uk-UA" sz="2800" b="1" dirty="0"/>
              <a:t>Вбудовування та зв’язування файлів. </a:t>
            </a:r>
            <a:r>
              <a:rPr lang="uk-UA" sz="2800" b="1" dirty="0" smtClean="0"/>
              <a:t/>
            </a:r>
            <a:br>
              <a:rPr lang="uk-UA" sz="2800" b="1" dirty="0" smtClean="0"/>
            </a:br>
            <a:r>
              <a:rPr lang="uk-UA" sz="2800" b="1" dirty="0" err="1" smtClean="0"/>
              <a:t>Веб-публікація</a:t>
            </a:r>
            <a:r>
              <a:rPr lang="uk-UA" sz="2800" b="1" dirty="0" smtClean="0"/>
              <a:t> документів</a:t>
            </a:r>
            <a:endParaRPr lang="ru-RU" sz="2400" dirty="0" smtClean="0">
              <a:solidFill>
                <a:srgbClr val="FFFFFF"/>
              </a:solidFill>
              <a:cs typeface="Arial" pitchFamily="34" charset="0"/>
              <a:sym typeface="Arial" pitchFamily="34" charset="0"/>
            </a:endParaRPr>
          </a:p>
        </p:txBody>
      </p:sp>
      <p:pic>
        <p:nvPicPr>
          <p:cNvPr id="5" name="Picture 2" descr="http://briefmobile.s3.amazonaws.com/images/articles/2012/10/microsoft-office1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836712"/>
            <a:ext cx="1238662" cy="787789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Чашук О.Ф.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</a:rPr>
              <a:t>вчитель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</a:rPr>
              <a:t>інформатики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 ЗОШ №23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</a:rPr>
              <a:t>м.Луцьк</a:t>
            </a:r>
            <a:endParaRPr lang="en-MY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860848" y="1628800"/>
            <a:ext cx="7012546" cy="720080"/>
          </a:xfrm>
          <a:solidFill>
            <a:schemeClr val="accent3">
              <a:lumMod val="95000"/>
            </a:schemeClr>
          </a:solidFill>
          <a:effectLst>
            <a:softEdge rad="63500"/>
          </a:effectLst>
          <a:extLst/>
        </p:spPr>
        <p:txBody>
          <a:bodyPr/>
          <a:lstStyle/>
          <a:p>
            <a:pPr marL="0" indent="176213" algn="ctr">
              <a:lnSpc>
                <a:spcPct val="130000"/>
              </a:lnSpc>
              <a:spcBef>
                <a:spcPts val="0"/>
              </a:spcBef>
              <a:buFontTx/>
              <a:buNone/>
              <a:defRPr/>
            </a:pPr>
            <a:r>
              <a:rPr lang="uk-UA" dirty="0"/>
              <a:t>Розглянемо, як вбудовувати відео в презентації PowerPoint. </a:t>
            </a:r>
            <a:endParaRPr lang="uk-UA" dirty="0" smtClean="0"/>
          </a:p>
          <a:p>
            <a:pPr marL="0" indent="176213" algn="ctr">
              <a:lnSpc>
                <a:spcPct val="130000"/>
              </a:lnSpc>
              <a:spcBef>
                <a:spcPts val="0"/>
              </a:spcBef>
              <a:buFontTx/>
              <a:buNone/>
              <a:defRPr/>
            </a:pPr>
            <a:endParaRPr lang="ru-RU" dirty="0" smtClean="0">
              <a:solidFill>
                <a:srgbClr val="000000"/>
              </a:solidFill>
              <a:cs typeface="Arial" pitchFamily="34" charset="0"/>
              <a:sym typeface="Arial" pitchFamily="34" charset="0"/>
            </a:endParaRPr>
          </a:p>
        </p:txBody>
      </p:sp>
      <p:pic>
        <p:nvPicPr>
          <p:cNvPr id="4" name="Picture 2" descr="http://omnitechsupporter.com/wp-content/uploads/2012/10/ms-word-2-256x256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119223">
            <a:off x="1193856" y="4972878"/>
            <a:ext cx="1286272" cy="1286272"/>
          </a:xfrm>
          <a:prstGeom prst="rect">
            <a:avLst/>
          </a:prstGeom>
          <a:noFill/>
          <a:effectLst>
            <a:reflection blurRad="6350" stA="52000" endA="300" endPos="3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http://upload.wikimedia.org/wikipedia/ru/1/13/Windows_Notepad_Icon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4761660"/>
            <a:ext cx="1378024" cy="1378024"/>
          </a:xfrm>
          <a:prstGeom prst="rect">
            <a:avLst/>
          </a:prstGeom>
          <a:noFill/>
          <a:effectLst>
            <a:reflection blurRad="6350" stA="52000" endA="300" endPos="3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8" descr="http://www.gotdotnet.ru/upload/blog/dotnetman/a02/excel_logo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4824280"/>
            <a:ext cx="1252783" cy="1252783"/>
          </a:xfrm>
          <a:prstGeom prst="rect">
            <a:avLst/>
          </a:prstGeom>
          <a:noFill/>
          <a:effectLst>
            <a:reflection blurRad="6350" stA="50000" endA="300" endPos="5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10" descr="http://t0.gstatic.com/images?q=tbn:ANd9GcS-P-zN20YDHjq9IHEl9KxQ6UMn8QrTkRI5OceFgJ5bE7tZfTeaMw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575753">
            <a:off x="5938049" y="4858134"/>
            <a:ext cx="1261102" cy="1261102"/>
          </a:xfrm>
          <a:prstGeom prst="rect">
            <a:avLst/>
          </a:prstGeom>
          <a:noFill/>
          <a:effectLst>
            <a:reflection blurRad="6350" stA="50000" endA="300" endPos="5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12" descr="http://www.tapscape.com/wp-content/uploads/2012/04/adobereader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12160">
            <a:off x="7425247" y="5055080"/>
            <a:ext cx="1208066" cy="1236380"/>
          </a:xfrm>
          <a:prstGeom prst="rect">
            <a:avLst/>
          </a:prstGeom>
          <a:noFill/>
          <a:effectLst>
            <a:reflection blurRad="6350" stA="52000" endA="300" endPos="3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Двойная стрелка влево/вправо 1"/>
          <p:cNvSpPr/>
          <p:nvPr/>
        </p:nvSpPr>
        <p:spPr>
          <a:xfrm>
            <a:off x="2123727" y="5899848"/>
            <a:ext cx="5904656" cy="513538"/>
          </a:xfrm>
          <a:prstGeom prst="left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>
            <a:prstTxWarp prst="textArchDownPour">
              <a:avLst>
                <a:gd name="adj1" fmla="val 1128448"/>
                <a:gd name="adj2" fmla="val 28554"/>
              </a:avLst>
            </a:prstTxWarp>
          </a:bodyPr>
          <a:lstStyle/>
          <a:p>
            <a:pPr algn="ctr">
              <a:defRPr/>
            </a:pPr>
            <a:endParaRPr lang="uk-UA"/>
          </a:p>
        </p:txBody>
      </p:sp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2123728" y="548680"/>
            <a:ext cx="6477000" cy="884238"/>
          </a:xfrm>
          <a:ln>
            <a:noFill/>
          </a:ln>
          <a:effectLst>
            <a:outerShdw blurRad="107950" dist="12700" dir="5400000" algn="ctr">
              <a:srgbClr val="000000"/>
            </a:outerShdw>
            <a:reflection blurRad="6350" stA="50000" endA="300" endPos="55000" dir="5400000" sy="-100000" algn="bl" rotWithShape="0"/>
            <a:softEdge rad="63500"/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algn="r">
              <a:buSzPct val="100000"/>
              <a:defRPr/>
            </a:pPr>
            <a:r>
              <a:rPr lang="uk-UA" sz="2800" b="1" dirty="0"/>
              <a:t>Вбудовування в </a:t>
            </a:r>
            <a:r>
              <a:rPr lang="uk-UA" sz="2800" b="1" dirty="0" smtClean="0"/>
              <a:t>презентаціях</a:t>
            </a:r>
            <a:endParaRPr lang="ru-RU" sz="2800" dirty="0" smtClean="0">
              <a:cs typeface="Arial" pitchFamily="34" charset="0"/>
              <a:sym typeface="Arial" pitchFamily="34" charset="0"/>
            </a:endParaRPr>
          </a:p>
        </p:txBody>
      </p:sp>
      <p:pic>
        <p:nvPicPr>
          <p:cNvPr id="10" name="Picture 2" descr="http://briefmobile.s3.amazonaws.com/images/articles/2012/10/microsoft-office1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836712"/>
            <a:ext cx="1238662" cy="787789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Нижний колонтитул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Чашук О.Ф.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</a:rPr>
              <a:t>вчитель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</a:rPr>
              <a:t>інформатики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 ЗОШ №23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</a:rPr>
              <a:t>м.Луцьк</a:t>
            </a:r>
            <a:endParaRPr lang="en-MY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7184" name="Picture 2" descr="http://sakai.ucam.edu/wp-content/uploads/2012/02/powerpoint_logo.gif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250" y="476250"/>
            <a:ext cx="1069975" cy="1069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68313" y="2565400"/>
            <a:ext cx="8405812" cy="1938338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>
            <a:spAutoFit/>
          </a:bodyPr>
          <a:lstStyle/>
          <a:p>
            <a:pPr indent="176213" algn="just">
              <a:defRPr/>
            </a:pPr>
            <a:r>
              <a:rPr lang="uk-UA" sz="2000" b="1" dirty="0"/>
              <a:t>Під час вбудовування відео можна не турбуватися про втрату файлів під час передавання презентації, оскільки всі файли вже будуть у ній.</a:t>
            </a:r>
          </a:p>
          <a:p>
            <a:pPr indent="176213" algn="just">
              <a:defRPr/>
            </a:pPr>
            <a:r>
              <a:rPr lang="uk-UA" sz="2000" b="1" dirty="0"/>
              <a:t> Якщо розмір презентації потрібно обмежити, можна зв’язати її з файлом відео на локальному диску або з файлом відео, завантаженим на веб-сайт</a:t>
            </a: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860848" y="1628800"/>
            <a:ext cx="7012546" cy="936104"/>
          </a:xfrm>
          <a:solidFill>
            <a:schemeClr val="accent3">
              <a:lumMod val="95000"/>
            </a:schemeClr>
          </a:solidFill>
          <a:effectLst>
            <a:softEdge rad="63500"/>
          </a:effectLst>
          <a:extLst/>
        </p:spPr>
        <p:txBody>
          <a:bodyPr/>
          <a:lstStyle/>
          <a:p>
            <a:pPr marL="0" indent="0" algn="just">
              <a:lnSpc>
                <a:spcPct val="130000"/>
              </a:lnSpc>
              <a:spcBef>
                <a:spcPts val="0"/>
              </a:spcBef>
              <a:buFontTx/>
              <a:buNone/>
              <a:defRPr/>
            </a:pPr>
            <a:r>
              <a:rPr lang="uk-UA" dirty="0"/>
              <a:t>Усі параметри для вставлення відеозаписів розташовано на вкладці </a:t>
            </a:r>
            <a:r>
              <a:rPr lang="uk-UA" i="1" dirty="0"/>
              <a:t>Вставлення </a:t>
            </a:r>
            <a:r>
              <a:rPr lang="en-US" i="1" dirty="0" smtClean="0"/>
              <a:t> </a:t>
            </a:r>
            <a:r>
              <a:rPr lang="uk-UA" dirty="0" smtClean="0"/>
              <a:t>у </a:t>
            </a:r>
            <a:r>
              <a:rPr lang="uk-UA" dirty="0"/>
              <a:t>групі </a:t>
            </a:r>
            <a:r>
              <a:rPr lang="uk-UA" i="1" dirty="0" err="1"/>
              <a:t>Медіавміст</a:t>
            </a:r>
            <a:r>
              <a:rPr lang="uk-UA" dirty="0"/>
              <a:t>.</a:t>
            </a:r>
          </a:p>
          <a:p>
            <a:pPr marL="0" indent="0" algn="just">
              <a:lnSpc>
                <a:spcPct val="130000"/>
              </a:lnSpc>
              <a:spcBef>
                <a:spcPts val="0"/>
              </a:spcBef>
              <a:buFontTx/>
              <a:buNone/>
              <a:defRPr/>
            </a:pPr>
            <a:endParaRPr lang="ru-RU" dirty="0" smtClean="0">
              <a:solidFill>
                <a:srgbClr val="000000"/>
              </a:solidFill>
              <a:cs typeface="Arial" pitchFamily="34" charset="0"/>
              <a:sym typeface="Arial" pitchFamily="34" charset="0"/>
            </a:endParaRPr>
          </a:p>
        </p:txBody>
      </p:sp>
      <p:pic>
        <p:nvPicPr>
          <p:cNvPr id="4" name="Picture 2" descr="http://omnitechsupporter.com/wp-content/uploads/2012/10/ms-word-2-256x256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119223">
            <a:off x="1635777" y="5124512"/>
            <a:ext cx="1286272" cy="1286272"/>
          </a:xfrm>
          <a:prstGeom prst="rect">
            <a:avLst/>
          </a:prstGeom>
          <a:noFill/>
          <a:effectLst>
            <a:reflection blurRad="6350" stA="52000" endA="300" endPos="3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http://upload.wikimedia.org/wikipedia/ru/1/13/Windows_Notepad_Icon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5002826"/>
            <a:ext cx="1378024" cy="1378024"/>
          </a:xfrm>
          <a:prstGeom prst="rect">
            <a:avLst/>
          </a:prstGeom>
          <a:noFill/>
          <a:effectLst>
            <a:reflection blurRad="6350" stA="52000" endA="300" endPos="3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8" descr="http://www.gotdotnet.ru/upload/blog/dotnetman/a02/excel_logo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3720" y="5141257"/>
            <a:ext cx="1252783" cy="1252783"/>
          </a:xfrm>
          <a:prstGeom prst="rect">
            <a:avLst/>
          </a:prstGeom>
          <a:noFill/>
          <a:effectLst>
            <a:reflection blurRad="6350" stA="50000" endA="300" endPos="5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10" descr="http://t0.gstatic.com/images?q=tbn:ANd9GcS-P-zN20YDHjq9IHEl9KxQ6UMn8QrTkRI5OceFgJ5bE7tZfTeaMw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575753">
            <a:off x="6154073" y="5175787"/>
            <a:ext cx="1261102" cy="1261102"/>
          </a:xfrm>
          <a:prstGeom prst="rect">
            <a:avLst/>
          </a:prstGeom>
          <a:noFill/>
          <a:effectLst>
            <a:reflection blurRad="6350" stA="50000" endA="300" endPos="5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12" descr="http://www.tapscape.com/wp-content/uploads/2012/04/adobereader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12160">
            <a:off x="7694957" y="5288463"/>
            <a:ext cx="1208066" cy="1236380"/>
          </a:xfrm>
          <a:prstGeom prst="rect">
            <a:avLst/>
          </a:prstGeom>
          <a:noFill/>
          <a:effectLst>
            <a:reflection blurRad="6350" stA="52000" endA="300" endPos="3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Двойная стрелка влево/вправо 1"/>
          <p:cNvSpPr/>
          <p:nvPr/>
        </p:nvSpPr>
        <p:spPr>
          <a:xfrm>
            <a:off x="2123727" y="6137271"/>
            <a:ext cx="5904656" cy="513538"/>
          </a:xfrm>
          <a:prstGeom prst="left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>
            <a:prstTxWarp prst="textArchDownPour">
              <a:avLst>
                <a:gd name="adj1" fmla="val 1128448"/>
                <a:gd name="adj2" fmla="val 28554"/>
              </a:avLst>
            </a:prstTxWarp>
          </a:bodyPr>
          <a:lstStyle/>
          <a:p>
            <a:pPr algn="ctr">
              <a:defRPr/>
            </a:pPr>
            <a:endParaRPr lang="uk-UA"/>
          </a:p>
        </p:txBody>
      </p:sp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2449624" y="583272"/>
            <a:ext cx="6477000" cy="884238"/>
          </a:xfrm>
          <a:effectLst>
            <a:outerShdw blurRad="40000" dist="20000" dir="5400000" rotWithShape="0">
              <a:srgbClr val="000000">
                <a:alpha val="38000"/>
              </a:srgbClr>
            </a:outerShdw>
            <a:reflection blurRad="6350" stA="50000" endA="300" endPos="55000" dir="5400000" sy="-100000" algn="bl" rotWithShape="0"/>
            <a:softEdge rad="63500"/>
          </a:effectLst>
          <a:ex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algn="r">
              <a:buSzPct val="100000"/>
              <a:defRPr/>
            </a:pPr>
            <a:r>
              <a:rPr lang="uk-UA" sz="2800" b="1" dirty="0"/>
              <a:t>Вбудовування в </a:t>
            </a:r>
            <a:r>
              <a:rPr lang="uk-UA" sz="2800" b="1" dirty="0" smtClean="0"/>
              <a:t>презентаціях</a:t>
            </a:r>
            <a:endParaRPr lang="ru-RU" sz="2800" dirty="0" smtClean="0">
              <a:cs typeface="Arial" pitchFamily="34" charset="0"/>
              <a:sym typeface="Arial" pitchFamily="34" charset="0"/>
            </a:endParaRPr>
          </a:p>
        </p:txBody>
      </p:sp>
      <p:pic>
        <p:nvPicPr>
          <p:cNvPr id="10" name="Picture 2" descr="http://briefmobile.s3.amazonaws.com/images/articles/2012/10/microsoft-office1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836712"/>
            <a:ext cx="1238662" cy="787789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Нижний колонтитул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Чашук О.Ф.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</a:rPr>
              <a:t>вчитель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</a:rPr>
              <a:t>інформатики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 ЗОШ №23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</a:rPr>
              <a:t>м.Луцьк</a:t>
            </a:r>
            <a:endParaRPr lang="en-MY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8208" name="Picture 2" descr="http://sakai.ucam.edu/wp-content/uploads/2012/02/powerpoint_logo.gif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2763" y="554038"/>
            <a:ext cx="1069975" cy="1069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9" name="Рисунок 1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498" t="4517" r="6934" b="71513"/>
          <a:stretch>
            <a:fillRect/>
          </a:stretch>
        </p:blipFill>
        <p:spPr bwMode="auto">
          <a:xfrm>
            <a:off x="2700338" y="2535238"/>
            <a:ext cx="5975350" cy="2606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88001" y="2132856"/>
            <a:ext cx="8237860" cy="1450565"/>
          </a:xfrm>
          <a:solidFill>
            <a:schemeClr val="accent3">
              <a:lumMod val="95000"/>
            </a:schemeClr>
          </a:solidFill>
          <a:effectLst>
            <a:softEdge rad="63500"/>
          </a:effectLst>
          <a:extLst/>
        </p:spPr>
        <p:txBody>
          <a:bodyPr/>
          <a:lstStyle/>
          <a:p>
            <a:pPr marL="0" indent="0">
              <a:buFontTx/>
              <a:buNone/>
              <a:defRPr/>
            </a:pPr>
            <a:r>
              <a:rPr lang="uk-UA" dirty="0"/>
              <a:t>1) У звичайному поданні виберіть слайд, у який потрібно вбудувати відео;</a:t>
            </a:r>
          </a:p>
          <a:p>
            <a:pPr marL="0" indent="0">
              <a:buFontTx/>
              <a:buNone/>
              <a:defRPr/>
            </a:pPr>
            <a:r>
              <a:rPr lang="uk-UA" dirty="0"/>
              <a:t>2) На вкладці </a:t>
            </a:r>
            <a:r>
              <a:rPr lang="uk-UA" i="1" dirty="0"/>
              <a:t>Вставлення </a:t>
            </a:r>
            <a:r>
              <a:rPr lang="uk-UA" dirty="0"/>
              <a:t>у групі </a:t>
            </a:r>
            <a:r>
              <a:rPr lang="uk-UA" i="1" dirty="0" err="1"/>
              <a:t>Медіавміст</a:t>
            </a:r>
            <a:r>
              <a:rPr lang="uk-UA" i="1" dirty="0"/>
              <a:t> </a:t>
            </a:r>
            <a:r>
              <a:rPr lang="en-US" i="1" dirty="0" smtClean="0"/>
              <a:t> </a:t>
            </a:r>
            <a:r>
              <a:rPr lang="uk-UA" dirty="0" smtClean="0"/>
              <a:t>клацніть </a:t>
            </a:r>
            <a:r>
              <a:rPr lang="uk-UA" dirty="0"/>
              <a:t>стрілку поруч із меню </a:t>
            </a:r>
            <a:r>
              <a:rPr lang="uk-UA" i="1" dirty="0"/>
              <a:t>Відео </a:t>
            </a:r>
            <a:r>
              <a:rPr lang="en-US" i="1" dirty="0" smtClean="0"/>
              <a:t> </a:t>
            </a:r>
            <a:r>
              <a:rPr lang="uk-UA" dirty="0" smtClean="0"/>
              <a:t>та </a:t>
            </a:r>
            <a:r>
              <a:rPr lang="uk-UA" dirty="0"/>
              <a:t>виберіть пункт </a:t>
            </a:r>
            <a:r>
              <a:rPr lang="uk-UA" i="1" dirty="0"/>
              <a:t>Відео з </a:t>
            </a:r>
            <a:r>
              <a:rPr lang="uk-UA" i="1" dirty="0" err="1"/>
              <a:t>файла</a:t>
            </a:r>
            <a:r>
              <a:rPr lang="uk-UA" dirty="0"/>
              <a:t>.</a:t>
            </a:r>
          </a:p>
          <a:p>
            <a:pPr marL="0" indent="0" algn="just">
              <a:lnSpc>
                <a:spcPct val="130000"/>
              </a:lnSpc>
              <a:spcBef>
                <a:spcPts val="0"/>
              </a:spcBef>
              <a:buFontTx/>
              <a:buNone/>
              <a:defRPr/>
            </a:pPr>
            <a:endParaRPr lang="ru-RU" dirty="0" smtClean="0">
              <a:solidFill>
                <a:srgbClr val="000000"/>
              </a:solidFill>
              <a:cs typeface="Arial" pitchFamily="34" charset="0"/>
              <a:sym typeface="Arial" pitchFamily="34" charset="0"/>
            </a:endParaRPr>
          </a:p>
        </p:txBody>
      </p:sp>
      <p:sp>
        <p:nvSpPr>
          <p:cNvPr id="2" name="Двойная стрелка влево/вправо 1"/>
          <p:cNvSpPr/>
          <p:nvPr/>
        </p:nvSpPr>
        <p:spPr>
          <a:xfrm>
            <a:off x="2123727" y="6137271"/>
            <a:ext cx="5904656" cy="513538"/>
          </a:xfrm>
          <a:prstGeom prst="left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>
            <a:prstTxWarp prst="textArchDownPour">
              <a:avLst>
                <a:gd name="adj1" fmla="val 1128448"/>
                <a:gd name="adj2" fmla="val 28554"/>
              </a:avLst>
            </a:prstTxWarp>
          </a:bodyPr>
          <a:lstStyle/>
          <a:p>
            <a:pPr algn="ctr">
              <a:defRPr/>
            </a:pPr>
            <a:endParaRPr lang="uk-UA"/>
          </a:p>
        </p:txBody>
      </p:sp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2449624" y="548067"/>
            <a:ext cx="6477000" cy="884238"/>
          </a:xfrm>
          <a:effectLst>
            <a:outerShdw blurRad="40000" dist="20000" dir="5400000" rotWithShape="0">
              <a:srgbClr val="000000">
                <a:alpha val="38000"/>
              </a:srgbClr>
            </a:outerShdw>
            <a:reflection blurRad="6350" stA="50000" endA="300" endPos="55000" dir="5400000" sy="-100000" algn="bl" rotWithShape="0"/>
            <a:softEdge rad="63500"/>
          </a:effectLst>
          <a:ex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algn="r">
              <a:buSzPct val="100000"/>
              <a:defRPr/>
            </a:pPr>
            <a:r>
              <a:rPr lang="uk-UA" sz="2800" b="1" dirty="0"/>
              <a:t>Вбудовування в </a:t>
            </a:r>
            <a:r>
              <a:rPr lang="uk-UA" sz="2800" b="1" dirty="0" smtClean="0"/>
              <a:t>презентаціях</a:t>
            </a:r>
            <a:endParaRPr lang="ru-RU" sz="2800" dirty="0" smtClean="0">
              <a:cs typeface="Arial" pitchFamily="34" charset="0"/>
              <a:sym typeface="Arial" pitchFamily="34" charset="0"/>
            </a:endParaRPr>
          </a:p>
        </p:txBody>
      </p:sp>
      <p:pic>
        <p:nvPicPr>
          <p:cNvPr id="10" name="Picture 2" descr="http://briefmobile.s3.amazonaws.com/images/articles/2012/10/microsoft-office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836712"/>
            <a:ext cx="1238662" cy="787789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Нижний колонтитул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Чашук О.Ф.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</a:rPr>
              <a:t>вчитель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</a:rPr>
              <a:t>інформатики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 ЗОШ №23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</a:rPr>
              <a:t>м.Луцьк</a:t>
            </a:r>
            <a:endParaRPr lang="en-MY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9227" name="Picture 2" descr="http://sakai.ucam.edu/wp-content/uploads/2012/02/powerpoint_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2763" y="554038"/>
            <a:ext cx="1069975" cy="1069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8" name="Рисунок 1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498" t="4517" r="6934" b="71513"/>
          <a:stretch>
            <a:fillRect/>
          </a:stretch>
        </p:blipFill>
        <p:spPr bwMode="auto">
          <a:xfrm>
            <a:off x="4067175" y="3773488"/>
            <a:ext cx="4608513" cy="215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Стрелка вверх 2"/>
          <p:cNvSpPr/>
          <p:nvPr/>
        </p:nvSpPr>
        <p:spPr>
          <a:xfrm>
            <a:off x="467544" y="3573016"/>
            <a:ext cx="3312368" cy="1104245"/>
          </a:xfrm>
          <a:prstGeom prst="upArrow">
            <a:avLst/>
          </a:prstGeom>
          <a:solidFill>
            <a:schemeClr val="accent2">
              <a:lumMod val="20000"/>
              <a:lumOff val="80000"/>
            </a:schemeClr>
          </a:solidFill>
          <a:effectLst>
            <a:reflection blurRad="6350" stA="52000" endA="300" endPos="35000" dir="5400000" sy="-100000" algn="bl" rotWithShape="0"/>
          </a:effectLst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algn="ctr">
              <a:defRPr/>
            </a:pPr>
            <a:r>
              <a:rPr lang="uk-UA" sz="2400" b="1" dirty="0">
                <a:solidFill>
                  <a:schemeClr val="accent2">
                    <a:lumMod val="75000"/>
                  </a:schemeClr>
                </a:solidFill>
              </a:rPr>
              <a:t>Порядок дій</a:t>
            </a:r>
            <a:endParaRPr lang="uk-UA" sz="24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2086166"/>
            <a:ext cx="8583441" cy="1130694"/>
          </a:xfrm>
          <a:solidFill>
            <a:schemeClr val="accent3">
              <a:lumMod val="95000"/>
            </a:schemeClr>
          </a:solidFill>
          <a:effectLst>
            <a:softEdge rad="63500"/>
          </a:effectLst>
          <a:extLst/>
        </p:spPr>
        <p:txBody>
          <a:bodyPr/>
          <a:lstStyle/>
          <a:p>
            <a:pPr marL="0" indent="0" algn="just">
              <a:lnSpc>
                <a:spcPct val="130000"/>
              </a:lnSpc>
              <a:spcBef>
                <a:spcPts val="0"/>
              </a:spcBef>
              <a:buFontTx/>
              <a:buNone/>
              <a:defRPr/>
            </a:pPr>
            <a:r>
              <a:rPr lang="uk-UA" dirty="0"/>
              <a:t>3) У діалоговому вікні </a:t>
            </a:r>
            <a:r>
              <a:rPr lang="uk-UA" i="1" dirty="0"/>
              <a:t>Вставлення відео </a:t>
            </a:r>
            <a:r>
              <a:rPr lang="uk-UA" dirty="0"/>
              <a:t>знайдіть і виберіть потрібне відео, а потім натисніть кнопку </a:t>
            </a:r>
            <a:r>
              <a:rPr lang="uk-UA" i="1" dirty="0"/>
              <a:t>Вставити</a:t>
            </a:r>
            <a:r>
              <a:rPr lang="uk-UA" dirty="0"/>
              <a:t>.</a:t>
            </a:r>
          </a:p>
          <a:p>
            <a:pPr marL="0" indent="0" algn="just">
              <a:lnSpc>
                <a:spcPct val="130000"/>
              </a:lnSpc>
              <a:spcBef>
                <a:spcPts val="0"/>
              </a:spcBef>
              <a:buFontTx/>
              <a:buNone/>
              <a:defRPr/>
            </a:pPr>
            <a:endParaRPr lang="ru-RU" dirty="0" smtClean="0">
              <a:solidFill>
                <a:srgbClr val="000000"/>
              </a:solidFill>
              <a:cs typeface="Arial" pitchFamily="34" charset="0"/>
              <a:sym typeface="Arial" pitchFamily="34" charset="0"/>
            </a:endParaRPr>
          </a:p>
        </p:txBody>
      </p:sp>
      <p:sp>
        <p:nvSpPr>
          <p:cNvPr id="2" name="Двойная стрелка влево/вправо 1"/>
          <p:cNvSpPr/>
          <p:nvPr/>
        </p:nvSpPr>
        <p:spPr>
          <a:xfrm>
            <a:off x="2123727" y="6137271"/>
            <a:ext cx="5904656" cy="513538"/>
          </a:xfrm>
          <a:prstGeom prst="left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>
            <a:prstTxWarp prst="textArchDownPour">
              <a:avLst>
                <a:gd name="adj1" fmla="val 1128448"/>
                <a:gd name="adj2" fmla="val 28554"/>
              </a:avLst>
            </a:prstTxWarp>
          </a:bodyPr>
          <a:lstStyle/>
          <a:p>
            <a:pPr algn="ctr">
              <a:defRPr/>
            </a:pPr>
            <a:endParaRPr lang="uk-UA"/>
          </a:p>
        </p:txBody>
      </p:sp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2449624" y="548067"/>
            <a:ext cx="6477000" cy="884238"/>
          </a:xfrm>
          <a:effectLst>
            <a:outerShdw blurRad="40000" dist="20000" dir="5400000" rotWithShape="0">
              <a:srgbClr val="000000">
                <a:alpha val="38000"/>
              </a:srgbClr>
            </a:outerShdw>
            <a:reflection blurRad="6350" stA="50000" endA="300" endPos="55000" dir="5400000" sy="-100000" algn="bl" rotWithShape="0"/>
            <a:softEdge rad="63500"/>
          </a:effectLst>
          <a:ex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algn="r">
              <a:buSzPct val="100000"/>
              <a:defRPr/>
            </a:pPr>
            <a:r>
              <a:rPr lang="uk-UA" sz="2800" b="1" dirty="0"/>
              <a:t>Вбудовування в </a:t>
            </a:r>
            <a:r>
              <a:rPr lang="uk-UA" sz="2800" b="1" dirty="0" smtClean="0"/>
              <a:t>презентаціях</a:t>
            </a:r>
            <a:endParaRPr lang="ru-RU" sz="2800" dirty="0" smtClean="0">
              <a:cs typeface="Arial" pitchFamily="34" charset="0"/>
              <a:sym typeface="Arial" pitchFamily="34" charset="0"/>
            </a:endParaRPr>
          </a:p>
        </p:txBody>
      </p:sp>
      <p:pic>
        <p:nvPicPr>
          <p:cNvPr id="10" name="Picture 2" descr="http://briefmobile.s3.amazonaws.com/images/articles/2012/10/microsoft-office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836712"/>
            <a:ext cx="1238662" cy="787789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Нижний колонтитул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Чашук О.Ф.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</a:rPr>
              <a:t>вчитель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</a:rPr>
              <a:t>інформатики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 ЗОШ №23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</a:rPr>
              <a:t>м.Луцьк</a:t>
            </a:r>
            <a:endParaRPr lang="en-MY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10251" name="Picture 2" descr="http://sakai.ucam.edu/wp-content/uploads/2012/02/powerpoint_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2763" y="554038"/>
            <a:ext cx="1069975" cy="1069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Стрелка вверх 2"/>
          <p:cNvSpPr/>
          <p:nvPr/>
        </p:nvSpPr>
        <p:spPr>
          <a:xfrm>
            <a:off x="-136534" y="3248091"/>
            <a:ext cx="3124358" cy="1104245"/>
          </a:xfrm>
          <a:prstGeom prst="upArrow">
            <a:avLst/>
          </a:prstGeom>
          <a:solidFill>
            <a:schemeClr val="accent2">
              <a:lumMod val="20000"/>
              <a:lumOff val="80000"/>
            </a:schemeClr>
          </a:solidFill>
          <a:effectLst>
            <a:reflection blurRad="6350" stA="50000" endA="300" endPos="90000" dir="5400000" sy="-100000" algn="bl" rotWithShape="0"/>
          </a:effectLst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algn="ctr">
              <a:defRPr/>
            </a:pPr>
            <a:r>
              <a:rPr lang="uk-UA" sz="2400" b="1" dirty="0">
                <a:solidFill>
                  <a:schemeClr val="accent2">
                    <a:lumMod val="75000"/>
                  </a:schemeClr>
                </a:solidFill>
              </a:rPr>
              <a:t>Порядок дій</a:t>
            </a:r>
            <a:endParaRPr lang="uk-UA" sz="24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10253" name="Рисунок 1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2138" y="2987675"/>
            <a:ext cx="5327650" cy="316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71562" y="2212424"/>
            <a:ext cx="6764934" cy="4051105"/>
          </a:xfrm>
          <a:solidFill>
            <a:schemeClr val="accent3">
              <a:lumMod val="95000"/>
            </a:schemeClr>
          </a:solidFill>
          <a:effectLst>
            <a:softEdge rad="63500"/>
          </a:effectLst>
          <a:extLst/>
        </p:spPr>
        <p:txBody>
          <a:bodyPr/>
          <a:lstStyle/>
          <a:p>
            <a:pPr marL="0" indent="0">
              <a:buFontTx/>
              <a:buNone/>
              <a:defRPr/>
            </a:pPr>
            <a:r>
              <a:rPr lang="uk-UA" sz="1700" dirty="0"/>
              <a:t>1) </a:t>
            </a:r>
            <a:r>
              <a:rPr lang="uk-UA" sz="1700" dirty="0" smtClean="0"/>
              <a:t>Виберіть </a:t>
            </a:r>
            <a:r>
              <a:rPr lang="uk-UA" sz="1700" dirty="0"/>
              <a:t>слайд, у який потрібно вбудувати анімаційний файл GIF.</a:t>
            </a:r>
          </a:p>
          <a:p>
            <a:pPr marL="0" indent="0">
              <a:buFontTx/>
              <a:buNone/>
              <a:defRPr/>
            </a:pPr>
            <a:r>
              <a:rPr lang="uk-UA" sz="1700" dirty="0"/>
              <a:t>2) На вкладці </a:t>
            </a:r>
            <a:r>
              <a:rPr lang="uk-UA" sz="1700" i="1" dirty="0"/>
              <a:t>Вставлення </a:t>
            </a:r>
            <a:r>
              <a:rPr lang="uk-UA" sz="1700" i="1" dirty="0" smtClean="0"/>
              <a:t>  </a:t>
            </a:r>
            <a:r>
              <a:rPr lang="uk-UA" sz="1700" dirty="0" smtClean="0"/>
              <a:t>у </a:t>
            </a:r>
            <a:r>
              <a:rPr lang="uk-UA" sz="1700" dirty="0"/>
              <a:t>групі </a:t>
            </a:r>
            <a:r>
              <a:rPr lang="uk-UA" sz="1700" i="1" dirty="0" err="1"/>
              <a:t>Медіавміст</a:t>
            </a:r>
            <a:r>
              <a:rPr lang="uk-UA" sz="1700" i="1" dirty="0"/>
              <a:t> </a:t>
            </a:r>
            <a:r>
              <a:rPr lang="uk-UA" sz="1700" i="1" dirty="0" smtClean="0"/>
              <a:t> </a:t>
            </a:r>
            <a:r>
              <a:rPr lang="uk-UA" sz="1700" dirty="0" smtClean="0"/>
              <a:t>натисніть </a:t>
            </a:r>
            <a:r>
              <a:rPr lang="uk-UA" sz="1700" dirty="0"/>
              <a:t>стрілку поруч із пунктом </a:t>
            </a:r>
            <a:r>
              <a:rPr lang="uk-UA" sz="1700" i="1" dirty="0"/>
              <a:t>Відео </a:t>
            </a:r>
            <a:r>
              <a:rPr lang="uk-UA" sz="1700" dirty="0"/>
              <a:t>та виберіть пункт </a:t>
            </a:r>
            <a:r>
              <a:rPr lang="uk-UA" sz="1700" i="1" dirty="0" err="1"/>
              <a:t>Відеофайл</a:t>
            </a:r>
            <a:r>
              <a:rPr lang="uk-UA" sz="1700" i="1" dirty="0"/>
              <a:t> </a:t>
            </a:r>
            <a:r>
              <a:rPr lang="uk-UA" sz="1700" i="1" dirty="0" smtClean="0"/>
              <a:t> </a:t>
            </a:r>
            <a:r>
              <a:rPr lang="uk-UA" sz="1700" dirty="0" smtClean="0"/>
              <a:t>із </a:t>
            </a:r>
            <a:r>
              <a:rPr lang="uk-UA" sz="1700" dirty="0"/>
              <a:t>колекції графіки.</a:t>
            </a:r>
          </a:p>
          <a:p>
            <a:pPr marL="0" indent="0">
              <a:buFontTx/>
              <a:buNone/>
              <a:defRPr/>
            </a:pPr>
            <a:r>
              <a:rPr lang="uk-UA" sz="1700" dirty="0"/>
              <a:t>3) У полі </a:t>
            </a:r>
            <a:r>
              <a:rPr lang="uk-UA" sz="1700" i="1" dirty="0" smtClean="0"/>
              <a:t>Шукати  </a:t>
            </a:r>
            <a:r>
              <a:rPr lang="uk-UA" sz="1700" dirty="0"/>
              <a:t>області завдань </a:t>
            </a:r>
            <a:r>
              <a:rPr lang="uk-UA" sz="1700" i="1" dirty="0"/>
              <a:t>Графіка </a:t>
            </a:r>
            <a:r>
              <a:rPr lang="uk-UA" sz="1700" i="1" dirty="0" smtClean="0"/>
              <a:t> </a:t>
            </a:r>
            <a:r>
              <a:rPr lang="uk-UA" sz="1700" dirty="0" smtClean="0"/>
              <a:t>введіть </a:t>
            </a:r>
            <a:r>
              <a:rPr lang="uk-UA" sz="1700" dirty="0"/>
              <a:t>ключове слово, що описує збірку анімаційних GIF, які потрібно переглянути.</a:t>
            </a:r>
          </a:p>
          <a:p>
            <a:pPr marL="0" indent="0">
              <a:buFontTx/>
              <a:buNone/>
              <a:defRPr/>
            </a:pPr>
            <a:r>
              <a:rPr lang="uk-UA" sz="1700" dirty="0"/>
              <a:t>4) У полі </a:t>
            </a:r>
            <a:r>
              <a:rPr lang="uk-UA" sz="1700" i="1" dirty="0"/>
              <a:t>Пошук </a:t>
            </a:r>
            <a:r>
              <a:rPr lang="uk-UA" sz="1700" i="1" dirty="0" smtClean="0"/>
              <a:t> </a:t>
            </a:r>
            <a:r>
              <a:rPr lang="uk-UA" sz="1700" dirty="0" smtClean="0"/>
              <a:t>установіть </a:t>
            </a:r>
            <a:r>
              <a:rPr lang="uk-UA" sz="1700" dirty="0"/>
              <a:t>прапорці, які застосовуються до діапазону пошуку.</a:t>
            </a:r>
          </a:p>
          <a:p>
            <a:pPr marL="0" indent="0">
              <a:buFontTx/>
              <a:buNone/>
              <a:defRPr/>
            </a:pPr>
            <a:r>
              <a:rPr lang="uk-UA" sz="1700" dirty="0"/>
              <a:t>5) Переконайтеся, що в полі </a:t>
            </a:r>
            <a:r>
              <a:rPr lang="uk-UA" sz="1700" i="1" dirty="0"/>
              <a:t>Очікувані результати </a:t>
            </a:r>
            <a:r>
              <a:rPr lang="uk-UA" sz="1700" dirty="0"/>
              <a:t>прапорець установлено лише поруч із параметром </a:t>
            </a:r>
            <a:r>
              <a:rPr lang="uk-UA" sz="1700" i="1" dirty="0"/>
              <a:t>Фільми</a:t>
            </a:r>
            <a:r>
              <a:rPr lang="uk-UA" sz="1700" dirty="0"/>
              <a:t>.</a:t>
            </a:r>
          </a:p>
          <a:p>
            <a:pPr marL="0" indent="0">
              <a:buFontTx/>
              <a:buNone/>
              <a:defRPr/>
            </a:pPr>
            <a:r>
              <a:rPr lang="uk-UA" sz="1700" dirty="0"/>
              <a:t>6) Натисніть кнопку </a:t>
            </a:r>
            <a:r>
              <a:rPr lang="uk-UA" sz="1700" i="1" dirty="0"/>
              <a:t>Перейти</a:t>
            </a:r>
            <a:r>
              <a:rPr lang="uk-UA" sz="1700" dirty="0"/>
              <a:t>.</a:t>
            </a:r>
          </a:p>
          <a:p>
            <a:pPr marL="0" indent="0" algn="just">
              <a:lnSpc>
                <a:spcPct val="130000"/>
              </a:lnSpc>
              <a:spcBef>
                <a:spcPts val="0"/>
              </a:spcBef>
              <a:buFontTx/>
              <a:buNone/>
              <a:defRPr/>
            </a:pPr>
            <a:endParaRPr lang="ru-RU" dirty="0" smtClean="0">
              <a:solidFill>
                <a:srgbClr val="000000"/>
              </a:solidFill>
              <a:cs typeface="Arial" pitchFamily="34" charset="0"/>
              <a:sym typeface="Arial" pitchFamily="34" charset="0"/>
            </a:endParaRPr>
          </a:p>
        </p:txBody>
      </p:sp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2449624" y="548067"/>
            <a:ext cx="6477000" cy="884238"/>
          </a:xfrm>
          <a:effectLst>
            <a:outerShdw blurRad="40000" dist="20000" dir="5400000" rotWithShape="0">
              <a:srgbClr val="000000">
                <a:alpha val="38000"/>
              </a:srgbClr>
            </a:outerShdw>
            <a:reflection blurRad="6350" stA="50000" endA="300" endPos="55000" dir="5400000" sy="-100000" algn="bl" rotWithShape="0"/>
            <a:softEdge rad="63500"/>
          </a:effectLst>
          <a:ex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algn="r">
              <a:buSzPct val="100000"/>
              <a:defRPr/>
            </a:pPr>
            <a:r>
              <a:rPr lang="uk-UA" sz="2800" b="1" dirty="0" smtClean="0"/>
              <a:t>Вбудовування в презентаціях</a:t>
            </a:r>
            <a:endParaRPr lang="ru-RU" sz="2800" dirty="0" smtClean="0">
              <a:cs typeface="Arial" pitchFamily="34" charset="0"/>
              <a:sym typeface="Arial" pitchFamily="34" charset="0"/>
            </a:endParaRPr>
          </a:p>
        </p:txBody>
      </p:sp>
      <p:pic>
        <p:nvPicPr>
          <p:cNvPr id="10" name="Picture 2" descr="http://briefmobile.s3.amazonaws.com/images/articles/2012/10/microsoft-office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836712"/>
            <a:ext cx="1238662" cy="787789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1" name="Picture 2" descr="http://sakai.ucam.edu/wp-content/uploads/2012/02/powerpoint_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2763" y="554038"/>
            <a:ext cx="1069975" cy="1069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Стрелка вверх 2"/>
          <p:cNvSpPr/>
          <p:nvPr/>
        </p:nvSpPr>
        <p:spPr>
          <a:xfrm rot="5400000">
            <a:off x="-381033" y="2798732"/>
            <a:ext cx="3207192" cy="2085796"/>
          </a:xfrm>
          <a:prstGeom prst="upArrow">
            <a:avLst/>
          </a:prstGeom>
          <a:solidFill>
            <a:schemeClr val="accent2">
              <a:lumMod val="20000"/>
              <a:lumOff val="80000"/>
            </a:schemeClr>
          </a:solidFill>
          <a:effectLst>
            <a:reflection blurRad="6350" stA="50000" endA="300" endPos="90000" dir="5400000" sy="-100000" algn="bl" rotWithShape="0"/>
          </a:effectLst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algn="ctr">
              <a:defRPr/>
            </a:pPr>
            <a:endParaRPr lang="en-US" sz="2400" b="1" dirty="0">
              <a:solidFill>
                <a:schemeClr val="accent2">
                  <a:lumMod val="75000"/>
                </a:schemeClr>
              </a:solidFill>
            </a:endParaRPr>
          </a:p>
          <a:p>
            <a:pPr algn="ctr">
              <a:defRPr/>
            </a:pPr>
            <a:r>
              <a:rPr lang="uk-UA" sz="2400" b="1" dirty="0">
                <a:solidFill>
                  <a:schemeClr val="accent2">
                    <a:lumMod val="75000"/>
                  </a:schemeClr>
                </a:solidFill>
              </a:rPr>
              <a:t>Порядок дій</a:t>
            </a:r>
            <a:endParaRPr lang="en-US" sz="2400" b="1" dirty="0">
              <a:solidFill>
                <a:schemeClr val="accent2">
                  <a:lumMod val="75000"/>
                </a:schemeClr>
              </a:solidFill>
            </a:endParaRPr>
          </a:p>
          <a:p>
            <a:pPr algn="ctr">
              <a:defRPr/>
            </a:pPr>
            <a:endParaRPr lang="uk-UA" sz="24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317416" y="1618426"/>
            <a:ext cx="6575064" cy="646331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uk-UA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Вбудовування анімаційного GIF із бібліотеки графіки</a:t>
            </a:r>
            <a:endParaRPr lang="uk-UA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1276" name="Picture 2" descr="http://files.myopera.com/Trynity34/albums/12490142/thumbs/a5e7d35bf5.gif_thumb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67613" y="5864225"/>
            <a:ext cx="1325562" cy="993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7" name="Picture 2" descr="http://sakai.ucam.edu/wp-content/uploads/2012/02/powerpoint_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0163" y="5864225"/>
            <a:ext cx="1069975" cy="1069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Двойная стрелка влево/вправо 1"/>
          <p:cNvSpPr/>
          <p:nvPr/>
        </p:nvSpPr>
        <p:spPr>
          <a:xfrm>
            <a:off x="2123727" y="6137271"/>
            <a:ext cx="5904656" cy="513538"/>
          </a:xfrm>
          <a:prstGeom prst="left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>
            <a:prstTxWarp prst="textArchDownPour">
              <a:avLst>
                <a:gd name="adj1" fmla="val 1128448"/>
                <a:gd name="adj2" fmla="val 28554"/>
              </a:avLst>
            </a:prstTxWarp>
          </a:bodyPr>
          <a:lstStyle/>
          <a:p>
            <a:pPr algn="ctr">
              <a:defRPr/>
            </a:pPr>
            <a:endParaRPr lang="uk-UA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3463925" cy="404813"/>
          </a:xfrm>
        </p:spPr>
        <p:txBody>
          <a:bodyPr/>
          <a:lstStyle/>
          <a:p>
            <a:pPr>
              <a:defRPr/>
            </a:pPr>
            <a:r>
              <a:rPr lang="ru-RU" dirty="0" smtClean="0">
                <a:solidFill>
                  <a:schemeClr val="bg2">
                    <a:lumMod val="75000"/>
                  </a:schemeClr>
                </a:solidFill>
              </a:rPr>
              <a:t>Чашук О.Ф. </a:t>
            </a:r>
            <a:r>
              <a:rPr lang="ru-RU" dirty="0" err="1" smtClean="0">
                <a:solidFill>
                  <a:schemeClr val="bg2">
                    <a:lumMod val="75000"/>
                  </a:schemeClr>
                </a:solidFill>
              </a:rPr>
              <a:t>вчитель</a:t>
            </a:r>
            <a:r>
              <a:rPr lang="ru-RU" dirty="0" smtClean="0">
                <a:solidFill>
                  <a:schemeClr val="bg2">
                    <a:lumMod val="75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bg2">
                    <a:lumMod val="75000"/>
                  </a:schemeClr>
                </a:solidFill>
              </a:rPr>
              <a:t>інформатики</a:t>
            </a:r>
            <a:r>
              <a:rPr lang="ru-RU" dirty="0" smtClean="0">
                <a:solidFill>
                  <a:schemeClr val="bg2">
                    <a:lumMod val="75000"/>
                  </a:schemeClr>
                </a:solidFill>
              </a:rPr>
              <a:t> ЗОШ №23 </a:t>
            </a:r>
            <a:r>
              <a:rPr lang="ru-RU" dirty="0" err="1" smtClean="0">
                <a:solidFill>
                  <a:schemeClr val="bg2">
                    <a:lumMod val="75000"/>
                  </a:schemeClr>
                </a:solidFill>
              </a:rPr>
              <a:t>м.Луцьк</a:t>
            </a:r>
            <a:endParaRPr lang="en-MY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войная стрелка влево/вправо 1"/>
          <p:cNvSpPr/>
          <p:nvPr/>
        </p:nvSpPr>
        <p:spPr>
          <a:xfrm>
            <a:off x="2123727" y="6137271"/>
            <a:ext cx="5904656" cy="513538"/>
          </a:xfrm>
          <a:prstGeom prst="left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>
            <a:prstTxWarp prst="textArchDownPour">
              <a:avLst>
                <a:gd name="adj1" fmla="val 1128448"/>
                <a:gd name="adj2" fmla="val 28554"/>
              </a:avLst>
            </a:prstTxWarp>
          </a:bodyPr>
          <a:lstStyle/>
          <a:p>
            <a:pPr algn="ctr">
              <a:defRPr/>
            </a:pPr>
            <a:endParaRPr lang="uk-UA"/>
          </a:p>
        </p:txBody>
      </p:sp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2483768" y="545125"/>
            <a:ext cx="6477000" cy="884238"/>
          </a:xfrm>
          <a:effectLst>
            <a:outerShdw blurRad="40000" dist="20000" dir="5400000" rotWithShape="0">
              <a:srgbClr val="000000">
                <a:alpha val="38000"/>
              </a:srgbClr>
            </a:outerShdw>
            <a:reflection blurRad="6350" stA="50000" endA="300" endPos="55000" dir="5400000" sy="-100000" algn="bl" rotWithShape="0"/>
            <a:softEdge rad="63500"/>
          </a:effectLst>
          <a:ex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algn="r">
              <a:buSzPct val="100000"/>
              <a:defRPr/>
            </a:pPr>
            <a:r>
              <a:rPr lang="uk-UA" sz="3200" b="1" dirty="0" smtClean="0"/>
              <a:t>Зв’язування в презентаціях</a:t>
            </a:r>
            <a:endParaRPr lang="ru-RU" sz="3200" dirty="0" smtClean="0">
              <a:cs typeface="Arial" pitchFamily="34" charset="0"/>
              <a:sym typeface="Arial" pitchFamily="34" charset="0"/>
            </a:endParaRPr>
          </a:p>
        </p:txBody>
      </p:sp>
      <p:pic>
        <p:nvPicPr>
          <p:cNvPr id="10" name="Picture 2" descr="http://briefmobile.s3.amazonaws.com/images/articles/2012/10/microsoft-office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836712"/>
            <a:ext cx="1238662" cy="787789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Нижний колонтитул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Чашук О.Ф. </a:t>
            </a:r>
            <a:r>
              <a:rPr lang="ru-RU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вчитель</a:t>
            </a:r>
            <a:r>
              <a:rPr lang="ru-RU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інформатики</a:t>
            </a:r>
            <a:r>
              <a:rPr lang="ru-RU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ЗОШ №23 </a:t>
            </a:r>
            <a:r>
              <a:rPr lang="ru-RU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м.Луцьк</a:t>
            </a:r>
            <a:endParaRPr lang="en-MY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12296" name="Picture 2" descr="http://sakai.ucam.edu/wp-content/uploads/2012/02/powerpoint_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2763" y="554038"/>
            <a:ext cx="1069975" cy="1069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7" name="Рисунок 1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498" t="4517" r="6934" b="71513"/>
          <a:stretch>
            <a:fillRect/>
          </a:stretch>
        </p:blipFill>
        <p:spPr bwMode="auto">
          <a:xfrm>
            <a:off x="4284663" y="2997200"/>
            <a:ext cx="4608512" cy="2160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478777" y="1732166"/>
            <a:ext cx="5400600" cy="369332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uk-UA" b="1" dirty="0"/>
              <a:t>Зв’язування презентації з </a:t>
            </a:r>
            <a:r>
              <a:rPr lang="uk-UA" b="1" dirty="0" err="1"/>
              <a:t>відеофайлом</a:t>
            </a:r>
            <a:endParaRPr lang="uk-UA" b="1" dirty="0"/>
          </a:p>
        </p:txBody>
      </p:sp>
      <p:pic>
        <p:nvPicPr>
          <p:cNvPr id="12301" name="Picture 4" descr="http://rzs-partiya.ru/img/video.gi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7750" y="3109913"/>
            <a:ext cx="1592263" cy="1725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Выгнутая влево стрелка 4"/>
          <p:cNvSpPr/>
          <p:nvPr/>
        </p:nvSpPr>
        <p:spPr>
          <a:xfrm>
            <a:off x="219075" y="3971925"/>
            <a:ext cx="1112838" cy="1905000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uk-UA">
              <a:solidFill>
                <a:schemeClr val="tx1"/>
              </a:solidFill>
            </a:endParaRPr>
          </a:p>
        </p:txBody>
      </p:sp>
      <p:pic>
        <p:nvPicPr>
          <p:cNvPr id="12303" name="Picture 2" descr="http://www.oszone.net/figs/u/72715/120321122038/PowerPointGPO-01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3536950"/>
            <a:ext cx="1079500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Выгнутая вниз стрелка 5"/>
          <p:cNvSpPr/>
          <p:nvPr/>
        </p:nvSpPr>
        <p:spPr>
          <a:xfrm rot="18717011">
            <a:off x="2150269" y="4788694"/>
            <a:ext cx="1493838" cy="736600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uk-UA">
              <a:solidFill>
                <a:schemeClr val="tx1"/>
              </a:solidFill>
            </a:endParaRPr>
          </a:p>
        </p:txBody>
      </p:sp>
      <p:pic>
        <p:nvPicPr>
          <p:cNvPr id="2054" name="Picture 6" descr="http://xn----y6a53itacs1a8k0b.kh.ua/img/zvyazok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4834975"/>
            <a:ext cx="1147137" cy="115596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Выгнутая влево стрелка 6"/>
          <p:cNvSpPr/>
          <p:nvPr/>
        </p:nvSpPr>
        <p:spPr>
          <a:xfrm rot="5037704">
            <a:off x="1715294" y="2305844"/>
            <a:ext cx="719138" cy="2070100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uk-UA">
              <a:solidFill>
                <a:schemeClr val="tx1"/>
              </a:solidFill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06205" y="2218186"/>
            <a:ext cx="7186275" cy="697539"/>
          </a:xfrm>
          <a:solidFill>
            <a:schemeClr val="accent3">
              <a:lumMod val="95000"/>
            </a:schemeClr>
          </a:solidFill>
          <a:effectLst>
            <a:softEdge rad="63500"/>
          </a:effectLst>
          <a:extLst/>
        </p:spPr>
        <p:txBody>
          <a:bodyPr/>
          <a:lstStyle/>
          <a:p>
            <a:pPr marL="0" indent="0">
              <a:buFontTx/>
              <a:buNone/>
              <a:defRPr/>
            </a:pPr>
            <a:r>
              <a:rPr lang="uk-UA" dirty="0" smtClean="0"/>
              <a:t>Зв’язування </a:t>
            </a:r>
            <a:r>
              <a:rPr lang="uk-UA" dirty="0"/>
              <a:t>з відео дає змогу зменшити розмір </a:t>
            </a:r>
            <a:r>
              <a:rPr lang="uk-UA" dirty="0" err="1"/>
              <a:t>файла</a:t>
            </a:r>
            <a:r>
              <a:rPr lang="uk-UA" dirty="0"/>
              <a:t> презентації</a:t>
            </a:r>
            <a:r>
              <a:rPr lang="uk-UA" dirty="0" smtClean="0"/>
              <a:t>.</a:t>
            </a:r>
            <a:endParaRPr lang="uk-UA" dirty="0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войная стрелка влево/вправо 1"/>
          <p:cNvSpPr/>
          <p:nvPr/>
        </p:nvSpPr>
        <p:spPr>
          <a:xfrm>
            <a:off x="2123727" y="6137271"/>
            <a:ext cx="5904656" cy="513538"/>
          </a:xfrm>
          <a:prstGeom prst="left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>
            <a:prstTxWarp prst="textArchDownPour">
              <a:avLst>
                <a:gd name="adj1" fmla="val 1128448"/>
                <a:gd name="adj2" fmla="val 28554"/>
              </a:avLst>
            </a:prstTxWarp>
          </a:bodyPr>
          <a:lstStyle/>
          <a:p>
            <a:pPr algn="ctr">
              <a:defRPr/>
            </a:pPr>
            <a:endParaRPr lang="uk-UA"/>
          </a:p>
        </p:txBody>
      </p:sp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2483768" y="545125"/>
            <a:ext cx="6477000" cy="884238"/>
          </a:xfrm>
          <a:effectLst>
            <a:outerShdw blurRad="40000" dist="20000" dir="5400000" rotWithShape="0">
              <a:srgbClr val="000000">
                <a:alpha val="38000"/>
              </a:srgbClr>
            </a:outerShdw>
            <a:reflection blurRad="6350" stA="50000" endA="300" endPos="55000" dir="5400000" sy="-100000" algn="bl" rotWithShape="0"/>
            <a:softEdge rad="63500"/>
          </a:effectLst>
          <a:ex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algn="r">
              <a:buSzPct val="100000"/>
              <a:defRPr/>
            </a:pPr>
            <a:r>
              <a:rPr lang="uk-UA" sz="3200" b="1" dirty="0" smtClean="0"/>
              <a:t>Зв’язування в презентаціях</a:t>
            </a:r>
            <a:endParaRPr lang="ru-RU" sz="3200" dirty="0" smtClean="0">
              <a:cs typeface="Arial" pitchFamily="34" charset="0"/>
              <a:sym typeface="Arial" pitchFamily="34" charset="0"/>
            </a:endParaRPr>
          </a:p>
        </p:txBody>
      </p:sp>
      <p:pic>
        <p:nvPicPr>
          <p:cNvPr id="10" name="Picture 2" descr="http://briefmobile.s3.amazonaws.com/images/articles/2012/10/microsoft-office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836712"/>
            <a:ext cx="1238662" cy="787789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Нижний колонтитул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Чашук О.Ф. </a:t>
            </a:r>
            <a:r>
              <a:rPr lang="ru-RU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вчитель</a:t>
            </a:r>
            <a:r>
              <a:rPr lang="ru-RU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інформатики</a:t>
            </a:r>
            <a:r>
              <a:rPr lang="ru-RU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ЗОШ №23 </a:t>
            </a:r>
            <a:r>
              <a:rPr lang="ru-RU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м.Луцьк</a:t>
            </a:r>
            <a:endParaRPr lang="en-MY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13320" name="Picture 2" descr="http://sakai.ucam.edu/wp-content/uploads/2012/02/powerpoint_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2763" y="554038"/>
            <a:ext cx="1069975" cy="1069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987824" y="1608230"/>
            <a:ext cx="5400600" cy="369332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uk-UA" b="1" dirty="0"/>
              <a:t>Зв’язування презентації з </a:t>
            </a:r>
            <a:r>
              <a:rPr lang="uk-UA" b="1" dirty="0" err="1"/>
              <a:t>відеофайлом</a:t>
            </a:r>
            <a:endParaRPr lang="uk-UA" b="1" dirty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55765" y="2729240"/>
            <a:ext cx="7788235" cy="2445830"/>
          </a:xfrm>
          <a:solidFill>
            <a:schemeClr val="accent3">
              <a:lumMod val="95000"/>
            </a:schemeClr>
          </a:solidFill>
          <a:effectLst>
            <a:softEdge rad="63500"/>
          </a:effectLst>
          <a:extLst/>
        </p:spPr>
        <p:txBody>
          <a:bodyPr/>
          <a:lstStyle/>
          <a:p>
            <a:pPr marL="0" indent="0">
              <a:buFontTx/>
              <a:buNone/>
              <a:defRPr/>
            </a:pPr>
            <a:r>
              <a:rPr lang="uk-UA" dirty="0" smtClean="0"/>
              <a:t>1</a:t>
            </a:r>
            <a:r>
              <a:rPr lang="uk-UA" dirty="0"/>
              <a:t>) На вкладці </a:t>
            </a:r>
            <a:r>
              <a:rPr lang="uk-UA" i="1" dirty="0"/>
              <a:t>Слайди </a:t>
            </a:r>
            <a:r>
              <a:rPr lang="uk-UA" i="1" dirty="0" smtClean="0"/>
              <a:t> </a:t>
            </a:r>
            <a:r>
              <a:rPr lang="uk-UA" dirty="0" smtClean="0"/>
              <a:t>виберіть </a:t>
            </a:r>
            <a:r>
              <a:rPr lang="uk-UA" dirty="0"/>
              <a:t>слайд, до якого потрібно додати файл відео або анімаційний файл GIF.</a:t>
            </a:r>
          </a:p>
          <a:p>
            <a:pPr marL="0" indent="0">
              <a:buFontTx/>
              <a:buNone/>
              <a:defRPr/>
            </a:pPr>
            <a:r>
              <a:rPr lang="uk-UA" dirty="0"/>
              <a:t>2) На вкладці </a:t>
            </a:r>
            <a:r>
              <a:rPr lang="uk-UA" i="1" dirty="0"/>
              <a:t>Вставлення </a:t>
            </a:r>
            <a:r>
              <a:rPr lang="uk-UA" dirty="0"/>
              <a:t>у групі </a:t>
            </a:r>
            <a:r>
              <a:rPr lang="uk-UA" i="1" dirty="0" err="1"/>
              <a:t>Медіавміст</a:t>
            </a:r>
            <a:r>
              <a:rPr lang="uk-UA" i="1" dirty="0"/>
              <a:t> </a:t>
            </a:r>
            <a:r>
              <a:rPr lang="uk-UA" i="1" dirty="0" smtClean="0"/>
              <a:t> </a:t>
            </a:r>
            <a:r>
              <a:rPr lang="uk-UA" dirty="0" smtClean="0"/>
              <a:t>клацніть </a:t>
            </a:r>
            <a:r>
              <a:rPr lang="uk-UA" dirty="0"/>
              <a:t>стрілку поруч із кнопкою </a:t>
            </a:r>
            <a:r>
              <a:rPr lang="uk-UA" i="1" dirty="0"/>
              <a:t>Відео</a:t>
            </a:r>
            <a:r>
              <a:rPr lang="uk-UA" dirty="0"/>
              <a:t>.</a:t>
            </a:r>
          </a:p>
          <a:p>
            <a:pPr marL="0" indent="0">
              <a:buFontTx/>
              <a:buNone/>
              <a:defRPr/>
            </a:pPr>
            <a:r>
              <a:rPr lang="uk-UA" dirty="0"/>
              <a:t>3) Виберіть пункт </a:t>
            </a:r>
            <a:r>
              <a:rPr lang="uk-UA" i="1" dirty="0"/>
              <a:t>Відео </a:t>
            </a:r>
            <a:r>
              <a:rPr lang="uk-UA" dirty="0"/>
              <a:t>з </a:t>
            </a:r>
            <a:r>
              <a:rPr lang="uk-UA" dirty="0" err="1"/>
              <a:t>файла</a:t>
            </a:r>
            <a:r>
              <a:rPr lang="uk-UA" dirty="0"/>
              <a:t>, знайдіть і двічі клацніть файл, який потрібно зв’язати. </a:t>
            </a:r>
          </a:p>
          <a:p>
            <a:pPr marL="0" indent="0">
              <a:buFontTx/>
              <a:buNone/>
              <a:defRPr/>
            </a:pPr>
            <a:r>
              <a:rPr lang="uk-UA" dirty="0"/>
              <a:t>4) На кнопці </a:t>
            </a:r>
            <a:r>
              <a:rPr lang="uk-UA" i="1" dirty="0"/>
              <a:t>Вставити </a:t>
            </a:r>
            <a:r>
              <a:rPr lang="uk-UA" i="1" dirty="0" smtClean="0"/>
              <a:t> </a:t>
            </a:r>
            <a:r>
              <a:rPr lang="uk-UA" dirty="0" smtClean="0"/>
              <a:t>клацніть </a:t>
            </a:r>
            <a:r>
              <a:rPr lang="uk-UA" dirty="0"/>
              <a:t>стрілку вниз і виберіть команду </a:t>
            </a:r>
            <a:r>
              <a:rPr lang="uk-UA" i="1" dirty="0"/>
              <a:t>Зв’язати з файлом</a:t>
            </a:r>
            <a:r>
              <a:rPr lang="uk-UA" dirty="0"/>
              <a:t>.</a:t>
            </a:r>
          </a:p>
        </p:txBody>
      </p:sp>
      <p:sp>
        <p:nvSpPr>
          <p:cNvPr id="16" name="Стрелка вверх 15"/>
          <p:cNvSpPr/>
          <p:nvPr/>
        </p:nvSpPr>
        <p:spPr>
          <a:xfrm rot="5400000">
            <a:off x="-799954" y="3289506"/>
            <a:ext cx="3207192" cy="1104245"/>
          </a:xfrm>
          <a:prstGeom prst="upArrow">
            <a:avLst/>
          </a:prstGeom>
          <a:solidFill>
            <a:schemeClr val="accent2">
              <a:lumMod val="20000"/>
              <a:lumOff val="80000"/>
            </a:schemeClr>
          </a:solidFill>
          <a:effectLst>
            <a:reflection blurRad="6350" stA="50000" endA="300" endPos="90000" dir="5400000" sy="-100000" algn="bl" rotWithShape="0"/>
          </a:effectLst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algn="ctr">
              <a:defRPr/>
            </a:pPr>
            <a:r>
              <a:rPr lang="uk-UA" sz="2400" b="1" dirty="0">
                <a:solidFill>
                  <a:schemeClr val="accent2">
                    <a:lumMod val="75000"/>
                  </a:schemeClr>
                </a:solidFill>
              </a:rPr>
              <a:t>Порядок дій</a:t>
            </a:r>
            <a:endParaRPr lang="uk-UA" sz="24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13328" name="Рисунок 1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273" t="38908" r="49023" b="30695"/>
          <a:stretch>
            <a:fillRect/>
          </a:stretch>
        </p:blipFill>
        <p:spPr bwMode="auto">
          <a:xfrm>
            <a:off x="5364163" y="4903788"/>
            <a:ext cx="1930400" cy="1474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29" name="Прямоугольник 2"/>
          <p:cNvSpPr>
            <a:spLocks noChangeArrowheads="1"/>
          </p:cNvSpPr>
          <p:nvPr/>
        </p:nvSpPr>
        <p:spPr bwMode="auto">
          <a:xfrm>
            <a:off x="250825" y="2076450"/>
            <a:ext cx="889317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uk-UA" b="1">
                <a:solidFill>
                  <a:srgbClr val="002060"/>
                </a:solidFill>
              </a:rPr>
              <a:t>Щоб додати посилання на відео з презентації PowerPoint, виконайте наведені нижче дії.</a:t>
            </a: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oxedArt_Onlin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Theme">
      <a:majorFont>
        <a:latin typeface="FederationBold"/>
        <a:ea typeface=""/>
        <a:cs typeface=""/>
      </a:majorFont>
      <a:minorFont>
        <a:latin typeface="FederationBol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FederationBol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Custom Design">
  <a:themeElements>
    <a:clrScheme name="1_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Custom Design">
      <a:majorFont>
        <a:latin typeface="FederationBol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2_Custom Design">
  <a:themeElements>
    <a:clrScheme name="2_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Custom Design">
      <a:majorFont>
        <a:latin typeface="FederationBold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5E92EAF0-A495-456A-92CC-2901615FB49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BoxedArt_Online</Template>
  <TotalTime>0</TotalTime>
  <Words>912</Words>
  <Application>Microsoft Office PowerPoint</Application>
  <PresentationFormat>Екран (4:3)</PresentationFormat>
  <Paragraphs>82</Paragraphs>
  <Slides>14</Slides>
  <Notes>1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4</vt:i4>
      </vt:variant>
      <vt:variant>
        <vt:lpstr>Тема</vt:lpstr>
      </vt:variant>
      <vt:variant>
        <vt:i4>4</vt:i4>
      </vt:variant>
      <vt:variant>
        <vt:lpstr>Заголовки слайдів</vt:lpstr>
      </vt:variant>
      <vt:variant>
        <vt:i4>14</vt:i4>
      </vt:variant>
    </vt:vector>
  </HeadingPairs>
  <TitlesOfParts>
    <vt:vector size="22" baseType="lpstr">
      <vt:lpstr>Arial</vt:lpstr>
      <vt:lpstr>FederationBold</vt:lpstr>
      <vt:lpstr>Calibri</vt:lpstr>
      <vt:lpstr>Tahoma</vt:lpstr>
      <vt:lpstr>BoxedArt_Online</vt:lpstr>
      <vt:lpstr>Custom Design</vt:lpstr>
      <vt:lpstr>1_Custom Design</vt:lpstr>
      <vt:lpstr>2_Custom Design</vt:lpstr>
      <vt:lpstr>Вбудовування та зв’язування файлів.  Веб-публікація документів</vt:lpstr>
      <vt:lpstr>ТЕМА: Вбудовування та зв’язування файлів.  Веб-публікація документів</vt:lpstr>
      <vt:lpstr>Вбудовування в презентаціях</vt:lpstr>
      <vt:lpstr>Вбудовування в презентаціях</vt:lpstr>
      <vt:lpstr>Вбудовування в презентаціях</vt:lpstr>
      <vt:lpstr>Вбудовування в презентаціях</vt:lpstr>
      <vt:lpstr>Вбудовування в презентаціях</vt:lpstr>
      <vt:lpstr>Зв’язування в презентаціях</vt:lpstr>
      <vt:lpstr>Зв’язування в презентаціях</vt:lpstr>
      <vt:lpstr>Зв’язування в презентаціях</vt:lpstr>
      <vt:lpstr>Зв’язування в презентаціях</vt:lpstr>
      <vt:lpstr>Зв’язування та вбудовування аркуша Excel</vt:lpstr>
      <vt:lpstr>Різниця між зв’язаними та вбудованими об’єктами</vt:lpstr>
      <vt:lpstr>Веб-публікація документів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2013-04-12T17:46:38Z</dcterms:created>
  <dcterms:modified xsi:type="dcterms:W3CDTF">2015-04-05T16:18:16Z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TC019517589991</vt:lpwstr>
  </property>
</Properties>
</file>