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1" r:id="rId9"/>
    <p:sldId id="269" r:id="rId10"/>
    <p:sldId id="263" r:id="rId11"/>
    <p:sldId id="264" r:id="rId12"/>
    <p:sldId id="270" r:id="rId13"/>
    <p:sldId id="265" r:id="rId14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6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BF24A-349F-4524-A009-ED4E0DE11349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A06D1-147D-4349-8094-9521A732C78B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4670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A6BC8-F205-47E8-9D17-03340D061DFB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98E95-55C8-424F-8A1D-915D11D1A93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334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B8C6-3A5A-4856-9ADD-CF6621235FAA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D87FD-E567-48BB-9B6F-28822EE4E43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822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768A-B129-4F3B-92B2-8F9BA8064DD0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9F12-292A-4FCB-A522-970B0F6BF1C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584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CB94-88F7-47F2-8612-151134156321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6CEC8-558D-4927-B662-6469C303D60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194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A80B6-F0F1-49DC-A5A1-E6AE2299C8D0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4F08-CC11-4765-A191-0A6F6E3D0E73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39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BBA2E-72C5-4366-9ED2-42A7CF8AC69E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0102-9DFF-49DF-85F4-784EE110F4A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4164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3FC35-0AC8-4469-95BB-E2173DA691F8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69DC4-F2B9-4A5E-926C-F4EBB68AC6CB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220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FA0FF-ABFE-4C9D-B4D0-0F396E3E9C1D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AC366-99DD-482D-8004-F67526CE418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794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5DE39-1E2C-4789-ACE6-428DC51D8CA7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B54EA-8A01-4FC5-9CB5-FBE6D59C7E0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593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D478-3D39-4B4C-B32A-D6E90AE36D61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40426-9E0D-49E9-9414-302D1E01678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575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C7513B-64E5-44DD-9895-6681BC5CA24D}" type="datetimeFigureOut">
              <a:rPr lang="uk-UA"/>
              <a:pPr>
                <a:defRPr/>
              </a:pPr>
              <a:t>11.03.2015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293764-45E2-4C2C-845D-9C1195BC32B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=SCHOOL\=PHYSICS\_&#1059;&#1056;&#1054;&#1050;&#1048;\10%20&#1082;&#1083;&#1072;&#1089;\+\&#1060;10%20&#1059;10%20&#1056;&#1091;&#1093;%20&#1087;&#1086;%20&#1082;&#1086;&#1083;&#1091;\&#1057;&#1090;&#1088;i&#1083;&#1082;&#1072;%20&#1075;&#1086;&#1076;&#1080;&#1085;&#1085;&#1080;&#1082;&#1072;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1916113"/>
            <a:ext cx="7772400" cy="2163762"/>
          </a:xfrm>
        </p:spPr>
        <p:txBody>
          <a:bodyPr/>
          <a:lstStyle/>
          <a:p>
            <a:pPr eaLnBrk="1" hangingPunct="1"/>
            <a:r>
              <a:rPr lang="uk-UA" sz="7200" b="1" smtClean="0"/>
              <a:t>Рівномірний рух </a:t>
            </a:r>
            <a:br>
              <a:rPr lang="uk-UA" sz="7200" b="1" smtClean="0"/>
            </a:br>
            <a:r>
              <a:rPr lang="uk-UA" sz="7200" b="1" smtClean="0"/>
              <a:t>по колу</a:t>
            </a:r>
            <a:endParaRPr lang="ru-RU" sz="7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941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Частота обертання (</a:t>
            </a:r>
            <a:r>
              <a:rPr lang="en-US" i="1" dirty="0" smtClean="0"/>
              <a:t>ν</a:t>
            </a:r>
            <a:r>
              <a:rPr lang="uk-UA" dirty="0" smtClean="0"/>
              <a:t>)</a:t>
            </a:r>
            <a:endParaRPr lang="ru-RU" dirty="0" smtClean="0"/>
          </a:p>
        </p:txBody>
      </p:sp>
      <p:sp>
        <p:nvSpPr>
          <p:cNvPr id="7171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600" cy="16843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3600" b="1" i="1" smtClean="0">
                <a:solidFill>
                  <a:srgbClr val="FF0000"/>
                </a:solidFill>
              </a:rPr>
              <a:t>Частота обертання </a:t>
            </a:r>
            <a:r>
              <a:rPr lang="uk-UA" sz="3600" smtClean="0"/>
              <a:t>- кількість обертів за одиницю часу</a:t>
            </a:r>
            <a:endParaRPr lang="ru-RU" sz="3600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98863"/>
            <a:ext cx="2233613" cy="1187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428750"/>
            <a:ext cx="2816225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4192588"/>
            <a:ext cx="2781300" cy="237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Кутова </a:t>
            </a:r>
            <a:r>
              <a:rPr lang="uk-UA" dirty="0" smtClean="0"/>
              <a:t>швидкість</a:t>
            </a:r>
            <a:r>
              <a:rPr lang="en-US" dirty="0" smtClean="0"/>
              <a:t> (</a:t>
            </a:r>
            <a:r>
              <a:rPr lang="el-GR" dirty="0" smtClean="0"/>
              <a:t>ω</a:t>
            </a:r>
            <a:r>
              <a:rPr lang="en-US" dirty="0" smtClean="0"/>
              <a:t>)</a:t>
            </a:r>
            <a:endParaRPr lang="ru-RU" dirty="0" smtClean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5032375" cy="4997450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uk-UA" b="1" i="1" dirty="0" smtClean="0">
                <a:solidFill>
                  <a:srgbClr val="FF0000"/>
                </a:solidFill>
              </a:rPr>
              <a:t>Кутовою швидкістю </a:t>
            </a:r>
            <a:r>
              <a:rPr lang="uk-UA" dirty="0" smtClean="0"/>
              <a:t>називають фізичну величину, що дорівнює відношенню кута повороту радіуса, проведеного з центра кола до точки тіла, до часу, за який цей поворот відбувся.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uk-UA" b="1" i="1" dirty="0" smtClean="0">
                <a:solidFill>
                  <a:srgbClr val="FF0000"/>
                </a:solidFill>
              </a:rPr>
              <a:t>Кутова швидкість </a:t>
            </a:r>
            <a:r>
              <a:rPr lang="uk-UA" dirty="0" smtClean="0"/>
              <a:t>– кут, на який повертається тіло за одиницю часу (1 с).</a:t>
            </a:r>
            <a:endParaRPr lang="ru-RU" dirty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1803400"/>
            <a:ext cx="1190625" cy="8016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1731963"/>
            <a:ext cx="990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50" y="2759075"/>
            <a:ext cx="1724025" cy="7540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 сполучна лінія 9"/>
          <p:cNvCxnSpPr/>
          <p:nvPr/>
        </p:nvCxnSpPr>
        <p:spPr>
          <a:xfrm>
            <a:off x="6632575" y="2160588"/>
            <a:ext cx="42862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/>
          <p:nvPr/>
        </p:nvCxnSpPr>
        <p:spPr>
          <a:xfrm>
            <a:off x="7775575" y="2160588"/>
            <a:ext cx="42862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201" name="Групувати 5"/>
          <p:cNvGrpSpPr>
            <a:grpSpLocks/>
          </p:cNvGrpSpPr>
          <p:nvPr/>
        </p:nvGrpSpPr>
        <p:grpSpPr bwMode="auto">
          <a:xfrm>
            <a:off x="5864225" y="3644900"/>
            <a:ext cx="1196975" cy="831850"/>
            <a:chOff x="5863432" y="3645024"/>
            <a:chExt cx="1196975" cy="831850"/>
          </a:xfrm>
        </p:grpSpPr>
        <p:pic>
          <p:nvPicPr>
            <p:cNvPr id="820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3432" y="3645024"/>
              <a:ext cx="1196975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Пряма сполучна лінія 13"/>
            <p:cNvCxnSpPr/>
            <p:nvPr/>
          </p:nvCxnSpPr>
          <p:spPr>
            <a:xfrm>
              <a:off x="6461920" y="4132387"/>
              <a:ext cx="574675" cy="158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02" name="Групувати 4"/>
          <p:cNvGrpSpPr>
            <a:grpSpLocks/>
          </p:cNvGrpSpPr>
          <p:nvPr/>
        </p:nvGrpSpPr>
        <p:grpSpPr bwMode="auto">
          <a:xfrm>
            <a:off x="5954713" y="4581525"/>
            <a:ext cx="1270000" cy="1095375"/>
            <a:chOff x="5954164" y="4490417"/>
            <a:chExt cx="1271264" cy="1096113"/>
          </a:xfrm>
        </p:grpSpPr>
        <p:pic>
          <p:nvPicPr>
            <p:cNvPr id="8204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4164" y="4490417"/>
              <a:ext cx="1271264" cy="109611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Пряма сполучна лінія 14"/>
            <p:cNvCxnSpPr/>
            <p:nvPr/>
          </p:nvCxnSpPr>
          <p:spPr>
            <a:xfrm>
              <a:off x="6743936" y="5041651"/>
              <a:ext cx="42905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20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5805488"/>
            <a:ext cx="1744662" cy="7477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екторна 7"/>
          <p:cNvSpPr/>
          <p:nvPr/>
        </p:nvSpPr>
        <p:spPr>
          <a:xfrm>
            <a:off x="3563888" y="1268759"/>
            <a:ext cx="5112568" cy="5023781"/>
          </a:xfrm>
          <a:prstGeom prst="pie">
            <a:avLst>
              <a:gd name="adj1" fmla="val 13890696"/>
              <a:gd name="adj2" fmla="val 16200000"/>
            </a:avLst>
          </a:pr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543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Кутова швидкість</a:t>
            </a:r>
            <a:endParaRPr lang="ru-RU" dirty="0" smtClean="0"/>
          </a:p>
        </p:txBody>
      </p:sp>
      <p:sp>
        <p:nvSpPr>
          <p:cNvPr id="5" name="Овал 4"/>
          <p:cNvSpPr/>
          <p:nvPr/>
        </p:nvSpPr>
        <p:spPr>
          <a:xfrm>
            <a:off x="3491880" y="1268759"/>
            <a:ext cx="5184576" cy="5023781"/>
          </a:xfrm>
          <a:prstGeom prst="ellipse">
            <a:avLst/>
          </a:prstGeom>
          <a:noFill/>
          <a:ln w="762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69462" y="1268759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При рівномірному русі по колу </a:t>
            </a:r>
            <a:r>
              <a:rPr lang="uk-UA" sz="3600" b="1" dirty="0" smtClean="0"/>
              <a:t>кутова </a:t>
            </a:r>
            <a:br>
              <a:rPr lang="uk-UA" sz="3600" b="1" dirty="0" smtClean="0"/>
            </a:br>
            <a:r>
              <a:rPr lang="uk-UA" sz="3600" b="1" dirty="0" smtClean="0"/>
              <a:t>швидкість</a:t>
            </a:r>
            <a:r>
              <a:rPr lang="uk-UA" sz="3600" dirty="0" smtClean="0"/>
              <a:t>, </a:t>
            </a:r>
            <a:br>
              <a:rPr lang="uk-UA" sz="3600" dirty="0" smtClean="0"/>
            </a:br>
            <a:r>
              <a:rPr lang="uk-UA" sz="3600" dirty="0" smtClean="0"/>
              <a:t>як і лінійна швидкість, </a:t>
            </a:r>
            <a:br>
              <a:rPr lang="uk-UA" sz="3600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не змінюється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за величиною.</a:t>
            </a:r>
            <a:endParaRPr lang="uk-UA" sz="3600" dirty="0"/>
          </a:p>
        </p:txBody>
      </p:sp>
      <p:sp>
        <p:nvSpPr>
          <p:cNvPr id="7" name="Овал 6"/>
          <p:cNvSpPr/>
          <p:nvPr/>
        </p:nvSpPr>
        <p:spPr>
          <a:xfrm>
            <a:off x="4273918" y="1556790"/>
            <a:ext cx="576065" cy="57606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екторна 8"/>
          <p:cNvSpPr/>
          <p:nvPr/>
        </p:nvSpPr>
        <p:spPr>
          <a:xfrm rot="4847739">
            <a:off x="3563889" y="1268758"/>
            <a:ext cx="5112568" cy="5023781"/>
          </a:xfrm>
          <a:prstGeom prst="pie">
            <a:avLst>
              <a:gd name="adj1" fmla="val 13890696"/>
              <a:gd name="adj2" fmla="val 16200000"/>
            </a:avLst>
          </a:pr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0" name="Секторна 9"/>
          <p:cNvSpPr/>
          <p:nvPr/>
        </p:nvSpPr>
        <p:spPr>
          <a:xfrm rot="9425922">
            <a:off x="3563889" y="1268758"/>
            <a:ext cx="5112568" cy="5023781"/>
          </a:xfrm>
          <a:prstGeom prst="pie">
            <a:avLst>
              <a:gd name="adj1" fmla="val 13890696"/>
              <a:gd name="adj2" fmla="val 16200000"/>
            </a:avLst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5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Рух колеса</a:t>
            </a:r>
            <a:endParaRPr lang="ru-RU" dirty="0" smtClean="0"/>
          </a:p>
        </p:txBody>
      </p:sp>
      <p:sp>
        <p:nvSpPr>
          <p:cNvPr id="9219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287379"/>
            <a:ext cx="3538736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sz="3600" dirty="0" smtClean="0"/>
              <a:t>Тіло бере участь в поступальному та обертальному рухах.</a:t>
            </a:r>
          </a:p>
          <a:p>
            <a:pPr marL="0" indent="0" eaLnBrk="1" hangingPunct="1">
              <a:buNone/>
            </a:pPr>
            <a:r>
              <a:rPr lang="uk-UA" sz="3600" dirty="0" smtClean="0"/>
              <a:t>т. Р – миттєва вісь обертання</a:t>
            </a:r>
          </a:p>
          <a:p>
            <a:pPr eaLnBrk="1" hangingPunct="1"/>
            <a:endParaRPr lang="ru-RU" sz="3600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8" b="5914"/>
          <a:stretch/>
        </p:blipFill>
        <p:spPr bwMode="auto">
          <a:xfrm>
            <a:off x="3995936" y="1412776"/>
            <a:ext cx="4878966" cy="372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I:\=SCHOOL\=PHYSICS\_УРОКИ\8 клас\+\Ф8 У07 ЛР2. Визначення частоти обертання\add\clip443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694" y="4945103"/>
            <a:ext cx="1690407" cy="170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 сполучна лінія 2"/>
          <p:cNvCxnSpPr/>
          <p:nvPr/>
        </p:nvCxnSpPr>
        <p:spPr>
          <a:xfrm>
            <a:off x="179512" y="6539529"/>
            <a:ext cx="8695390" cy="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L 0.80157 0.00139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6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Криволінійний рух та швидкість</a:t>
            </a:r>
            <a:endParaRPr lang="ru-RU" dirty="0" smtClean="0"/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/>
          <a:lstStyle/>
          <a:p>
            <a:pPr eaLnBrk="1" hangingPunct="1"/>
            <a:r>
              <a:rPr lang="uk-UA" smtClean="0"/>
              <a:t>Криволінійним називають рух, траєкторія якого є крива лінія.</a:t>
            </a:r>
          </a:p>
          <a:p>
            <a:pPr eaLnBrk="1" hangingPunct="1"/>
            <a:r>
              <a:rPr lang="uk-UA" smtClean="0"/>
              <a:t>Криволінійний рух завжди відбувається з прискоренням.</a:t>
            </a:r>
            <a:endParaRPr lang="ru-RU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85938"/>
            <a:ext cx="4278312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Прямокутник 4"/>
          <p:cNvSpPr/>
          <p:nvPr/>
        </p:nvSpPr>
        <p:spPr>
          <a:xfrm>
            <a:off x="5072063" y="1643063"/>
            <a:ext cx="1928812" cy="4286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ist-tutor.info/file.php/534/mekhanicheska/DVIZHENIE_PO_OKRUZHNOSTI/krivolineinoe_dvizheni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7" y="188640"/>
            <a:ext cx="4825921" cy="361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fizportal.ru/k/28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7" y="3933056"/>
            <a:ext cx="4825921" cy="277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://pomogala.ru/ege/fiz_1/a1_pic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27" y="239895"/>
            <a:ext cx="3840425" cy="336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C:\Users\Two_2\Desktop\Classical_Kepler_orbit_80frames_e0.6_smaller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27" y="3808081"/>
            <a:ext cx="384042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6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8888" y="188640"/>
            <a:ext cx="9144000" cy="9361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Рівномірний рух по колу</a:t>
            </a:r>
            <a:endParaRPr lang="ru-RU" dirty="0" smtClean="0"/>
          </a:p>
        </p:txBody>
      </p:sp>
      <p:sp>
        <p:nvSpPr>
          <p:cNvPr id="4099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400" cy="45942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mtClean="0"/>
              <a:t>Рух тіла по колу зі сталою по модулю швидкістю називається </a:t>
            </a:r>
            <a:r>
              <a:rPr lang="uk-UA" b="1" i="1" smtClean="0">
                <a:solidFill>
                  <a:srgbClr val="FF0000"/>
                </a:solidFill>
              </a:rPr>
              <a:t>рівномірним</a:t>
            </a:r>
            <a:r>
              <a:rPr lang="uk-UA" smtClean="0"/>
              <a:t>. </a:t>
            </a:r>
            <a:r>
              <a:rPr lang="uk-UA" b="1" i="1" smtClean="0"/>
              <a:t>Довжина дуги</a:t>
            </a:r>
            <a:r>
              <a:rPr lang="uk-UA" smtClean="0"/>
              <a:t>, пройдена тілом за одиницю часу, називається </a:t>
            </a:r>
            <a:r>
              <a:rPr lang="uk-UA" b="1" i="1" smtClean="0">
                <a:solidFill>
                  <a:srgbClr val="FF0000"/>
                </a:solidFill>
              </a:rPr>
              <a:t>лінійною швидкістю</a:t>
            </a:r>
            <a:r>
              <a:rPr lang="uk-UA" smtClean="0"/>
              <a:t>. Лінійна швидкість напрямлена по дотичних до кола.</a:t>
            </a:r>
            <a:endParaRPr lang="ru-RU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484313"/>
            <a:ext cx="3397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5013325"/>
            <a:ext cx="1403350" cy="1181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59832" y="755228"/>
            <a:ext cx="5616624" cy="5616624"/>
          </a:xfrm>
          <a:prstGeom prst="ellipse">
            <a:avLst/>
          </a:prstGeom>
          <a:noFill/>
          <a:ln w="762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" name="Групувати 22"/>
          <p:cNvGrpSpPr/>
          <p:nvPr/>
        </p:nvGrpSpPr>
        <p:grpSpPr>
          <a:xfrm>
            <a:off x="5138222" y="432819"/>
            <a:ext cx="1475882" cy="6155057"/>
            <a:chOff x="3842078" y="370287"/>
            <a:chExt cx="1475882" cy="6155057"/>
          </a:xfrm>
        </p:grpSpPr>
        <p:sp>
          <p:nvSpPr>
            <p:cNvPr id="5" name="Овал 4"/>
            <p:cNvSpPr/>
            <p:nvPr/>
          </p:nvSpPr>
          <p:spPr>
            <a:xfrm>
              <a:off x="3842078" y="405914"/>
              <a:ext cx="576064" cy="62614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7" name="Пряма сполучна лінія 6"/>
            <p:cNvCxnSpPr/>
            <p:nvPr/>
          </p:nvCxnSpPr>
          <p:spPr>
            <a:xfrm>
              <a:off x="4130110" y="718984"/>
              <a:ext cx="1187850" cy="58063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Стрілка вправо 7"/>
            <p:cNvSpPr/>
            <p:nvPr/>
          </p:nvSpPr>
          <p:spPr>
            <a:xfrm rot="21055456">
              <a:off x="4359341" y="370287"/>
              <a:ext cx="936104" cy="31307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6" name="Пряма сполучна лінія 15"/>
            <p:cNvCxnSpPr/>
            <p:nvPr/>
          </p:nvCxnSpPr>
          <p:spPr>
            <a:xfrm>
              <a:off x="4130110" y="728204"/>
              <a:ext cx="441890" cy="2772804"/>
            </a:xfrm>
            <a:prstGeom prst="line">
              <a:avLst/>
            </a:prstGeom>
            <a:ln w="349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07504" y="360948"/>
            <a:ext cx="2448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При русі по колу </a:t>
            </a:r>
            <a:r>
              <a:rPr lang="uk-UA" sz="2800" b="1" i="1" dirty="0" smtClean="0">
                <a:solidFill>
                  <a:srgbClr val="FF0000"/>
                </a:solidFill>
              </a:rPr>
              <a:t>напрям</a:t>
            </a:r>
            <a:r>
              <a:rPr lang="uk-UA" sz="2800" dirty="0" smtClean="0"/>
              <a:t> </a:t>
            </a:r>
            <a:r>
              <a:rPr lang="uk-UA" sz="2800" dirty="0" smtClean="0">
                <a:solidFill>
                  <a:srgbClr val="0000FF"/>
                </a:solidFill>
              </a:rPr>
              <a:t>лінійної швидкості </a:t>
            </a:r>
            <a:r>
              <a:rPr lang="uk-UA" sz="2800" dirty="0" smtClean="0"/>
              <a:t>змінюється, однак її </a:t>
            </a:r>
            <a:r>
              <a:rPr lang="uk-UA" sz="2800" b="1" i="1" dirty="0" smtClean="0">
                <a:solidFill>
                  <a:srgbClr val="FF0000"/>
                </a:solidFill>
              </a:rPr>
              <a:t>величина</a:t>
            </a:r>
            <a:r>
              <a:rPr lang="uk-UA" sz="2800" dirty="0" smtClean="0"/>
              <a:t> залишається незмінною.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33517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93583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Доцентрове прискорення</a:t>
            </a:r>
            <a:endParaRPr lang="ru-RU" dirty="0" smtClean="0"/>
          </a:p>
        </p:txBody>
      </p:sp>
      <p:sp>
        <p:nvSpPr>
          <p:cNvPr id="5123" name="Місце для вмісту 2"/>
          <p:cNvSpPr>
            <a:spLocks noGrp="1"/>
          </p:cNvSpPr>
          <p:nvPr>
            <p:ph idx="1"/>
          </p:nvPr>
        </p:nvSpPr>
        <p:spPr>
          <a:xfrm>
            <a:off x="250825" y="1341438"/>
            <a:ext cx="5041900" cy="51117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3600" smtClean="0"/>
              <a:t>При </a:t>
            </a:r>
            <a:r>
              <a:rPr lang="uk-UA" sz="3600" b="1" i="1" smtClean="0"/>
              <a:t>рівномірному</a:t>
            </a:r>
            <a:r>
              <a:rPr lang="uk-UA" sz="3600" smtClean="0"/>
              <a:t> русі по колу прискорення тіла у будь-якій точці траєкторії напрямлений </a:t>
            </a:r>
            <a:r>
              <a:rPr lang="uk-UA" sz="3600" b="1" smtClean="0">
                <a:solidFill>
                  <a:srgbClr val="0000FF"/>
                </a:solidFill>
              </a:rPr>
              <a:t>по радіусу до центра кола</a:t>
            </a:r>
            <a:r>
              <a:rPr lang="uk-UA" sz="3600" smtClean="0"/>
              <a:t>, тому називається </a:t>
            </a:r>
            <a:r>
              <a:rPr lang="uk-UA" sz="3600" b="1" i="1" smtClean="0">
                <a:solidFill>
                  <a:srgbClr val="FF0000"/>
                </a:solidFill>
              </a:rPr>
              <a:t>доцентровим</a:t>
            </a:r>
            <a:r>
              <a:rPr lang="uk-UA" sz="3600" smtClean="0"/>
              <a:t>.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2800" smtClean="0"/>
              <a:t>Це прискорення є результатом зміни напряму швидкості.</a:t>
            </a:r>
            <a:endParaRPr lang="ru-RU" sz="2800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500188"/>
            <a:ext cx="3368675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4868863"/>
            <a:ext cx="1644650" cy="14049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15816" y="690734"/>
            <a:ext cx="5616624" cy="5616624"/>
          </a:xfrm>
          <a:prstGeom prst="ellipse">
            <a:avLst/>
          </a:prstGeom>
          <a:noFill/>
          <a:ln w="762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" name="Групувати 2"/>
          <p:cNvGrpSpPr/>
          <p:nvPr/>
        </p:nvGrpSpPr>
        <p:grpSpPr>
          <a:xfrm>
            <a:off x="4994206" y="368325"/>
            <a:ext cx="1475882" cy="6155057"/>
            <a:chOff x="3842078" y="370287"/>
            <a:chExt cx="1475882" cy="6155057"/>
          </a:xfrm>
        </p:grpSpPr>
        <p:grpSp>
          <p:nvGrpSpPr>
            <p:cNvPr id="23" name="Групувати 22"/>
            <p:cNvGrpSpPr/>
            <p:nvPr/>
          </p:nvGrpSpPr>
          <p:grpSpPr>
            <a:xfrm>
              <a:off x="3842078" y="370287"/>
              <a:ext cx="1475882" cy="6155057"/>
              <a:chOff x="3842078" y="370287"/>
              <a:chExt cx="1475882" cy="6155057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3842078" y="405914"/>
                <a:ext cx="576064" cy="6261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7" name="Пряма сполучна лінія 6"/>
              <p:cNvCxnSpPr/>
              <p:nvPr/>
            </p:nvCxnSpPr>
            <p:spPr>
              <a:xfrm>
                <a:off x="4130110" y="718984"/>
                <a:ext cx="1187850" cy="58063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Стрілка вправо 7"/>
              <p:cNvSpPr/>
              <p:nvPr/>
            </p:nvSpPr>
            <p:spPr>
              <a:xfrm rot="21055456">
                <a:off x="4359341" y="370287"/>
                <a:ext cx="936104" cy="313070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16" name="Пряма сполучна лінія 15"/>
              <p:cNvCxnSpPr/>
              <p:nvPr/>
            </p:nvCxnSpPr>
            <p:spPr>
              <a:xfrm>
                <a:off x="4130110" y="728204"/>
                <a:ext cx="441890" cy="2772804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Стрілка вправо 1"/>
            <p:cNvSpPr/>
            <p:nvPr/>
          </p:nvSpPr>
          <p:spPr>
            <a:xfrm rot="4905297">
              <a:off x="3620185" y="1199288"/>
              <a:ext cx="1296144" cy="339359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7504" y="360948"/>
            <a:ext cx="2448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При русі по колу </a:t>
            </a:r>
            <a:r>
              <a:rPr lang="uk-UA" sz="2800" b="1" dirty="0" smtClean="0">
                <a:solidFill>
                  <a:srgbClr val="FF0000"/>
                </a:solidFill>
              </a:rPr>
              <a:t>напрям</a:t>
            </a:r>
            <a:r>
              <a:rPr lang="uk-UA" sz="2800" dirty="0" smtClean="0"/>
              <a:t> </a:t>
            </a:r>
            <a:r>
              <a:rPr lang="uk-UA" sz="2800" dirty="0" err="1" smtClean="0">
                <a:solidFill>
                  <a:srgbClr val="0000FF"/>
                </a:solidFill>
              </a:rPr>
              <a:t>доцентровогоприскорення</a:t>
            </a:r>
            <a:r>
              <a:rPr lang="uk-UA" sz="2800" dirty="0" err="1" smtClean="0"/>
              <a:t>змінюється</a:t>
            </a:r>
            <a:r>
              <a:rPr lang="uk-UA" sz="2800" dirty="0" smtClean="0"/>
              <a:t>, однак його </a:t>
            </a:r>
            <a:r>
              <a:rPr lang="uk-UA" sz="2800" b="1" dirty="0" smtClean="0">
                <a:solidFill>
                  <a:srgbClr val="FF0000"/>
                </a:solidFill>
              </a:rPr>
              <a:t>величина</a:t>
            </a:r>
            <a:r>
              <a:rPr lang="uk-UA" sz="2800" dirty="0" smtClean="0"/>
              <a:t> залишається незмінною.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44697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Період обертання (Т)</a:t>
            </a:r>
            <a:endParaRPr lang="ru-RU" dirty="0" smtClean="0"/>
          </a:p>
        </p:txBody>
      </p:sp>
      <p:sp>
        <p:nvSpPr>
          <p:cNvPr id="6147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2620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3600" b="1" i="1" smtClean="0">
                <a:solidFill>
                  <a:srgbClr val="FF0000"/>
                </a:solidFill>
              </a:rPr>
              <a:t>Період обертання </a:t>
            </a:r>
            <a:r>
              <a:rPr lang="uk-UA" sz="3600" smtClean="0"/>
              <a:t>- проміжок часу, за який тіло здійснить повний оберт</a:t>
            </a:r>
            <a:endParaRPr lang="ru-RU" sz="3600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071938"/>
            <a:ext cx="1609725" cy="116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73238"/>
            <a:ext cx="4381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трiлка годинника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9552" y="188640"/>
            <a:ext cx="7968885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8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227</Words>
  <Application>Microsoft Office PowerPoint</Application>
  <PresentationFormat>Екран (4:3)</PresentationFormat>
  <Paragraphs>23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Рівномірний рух  по колу</vt:lpstr>
      <vt:lpstr>Криволінійний рух та швидкість</vt:lpstr>
      <vt:lpstr>Презентація PowerPoint</vt:lpstr>
      <vt:lpstr>Рівномірний рух по колу</vt:lpstr>
      <vt:lpstr>Презентація PowerPoint</vt:lpstr>
      <vt:lpstr>Доцентрове прискорення</vt:lpstr>
      <vt:lpstr>Презентація PowerPoint</vt:lpstr>
      <vt:lpstr>Період обертання (Т)</vt:lpstr>
      <vt:lpstr>Презентація PowerPoint</vt:lpstr>
      <vt:lpstr>Частота обертання (ν)</vt:lpstr>
      <vt:lpstr>Кутова швидкість (ω)</vt:lpstr>
      <vt:lpstr>Кутова швидкість</vt:lpstr>
      <vt:lpstr>Рух колеса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Рівномірний рух по колу</dc:title>
  <dc:creator>Two_2</dc:creator>
  <cp:lastModifiedBy>User1</cp:lastModifiedBy>
  <cp:revision>16</cp:revision>
  <dcterms:modified xsi:type="dcterms:W3CDTF">2015-03-11T09:46:53Z</dcterms:modified>
</cp:coreProperties>
</file>