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7" r:id="rId4"/>
    <p:sldId id="268" r:id="rId5"/>
    <p:sldId id="269" r:id="rId6"/>
    <p:sldId id="258" r:id="rId7"/>
    <p:sldId id="267" r:id="rId8"/>
    <p:sldId id="260" r:id="rId9"/>
    <p:sldId id="259" r:id="rId10"/>
    <p:sldId id="261" r:id="rId11"/>
    <p:sldId id="262" r:id="rId12"/>
    <p:sldId id="263" r:id="rId13"/>
    <p:sldId id="270" r:id="rId14"/>
    <p:sldId id="264" r:id="rId15"/>
    <p:sldId id="265" r:id="rId16"/>
  </p:sldIdLst>
  <p:sldSz cx="9144000" cy="6858000" type="screen4x3"/>
  <p:notesSz cx="6858000" cy="9144000"/>
  <p:defaultTextStyle>
    <a:defPPr>
      <a:defRPr lang="uk-U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Помірний стиль 2 –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5C04BB-DE3E-4508-BCC3-DEF7646E451B}" type="datetimeFigureOut">
              <a:rPr lang="uk-UA"/>
              <a:pPr>
                <a:defRPr/>
              </a:pPr>
              <a:t>11.03.2015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F28E48-1CFA-41D0-BE77-852E46A81422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200040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напис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724880-0593-4608-B145-4093CAE435BD}" type="datetimeFigureOut">
              <a:rPr lang="uk-UA"/>
              <a:pPr>
                <a:defRPr/>
              </a:pPr>
              <a:t>11.03.2015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C22709-B863-4B25-93FF-DBBCAD2F26B8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890045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напис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8BDC5-CADE-4032-B592-A2F18CD73EC7}" type="datetimeFigureOut">
              <a:rPr lang="uk-UA"/>
              <a:pPr>
                <a:defRPr/>
              </a:pPr>
              <a:t>11.03.2015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ADBDD6-259B-47F0-9C4D-166FF3211031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78502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AEB38B-486A-4749-B237-B07ABE636DC6}" type="datetimeFigureOut">
              <a:rPr lang="uk-UA"/>
              <a:pPr>
                <a:defRPr/>
              </a:pPr>
              <a:t>11.03.2015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FFECBA-16AE-4AA1-A952-D359E6748036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04107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FB2B58-6BB3-49C5-BFE0-694F9346D88B}" type="datetimeFigureOut">
              <a:rPr lang="uk-UA"/>
              <a:pPr>
                <a:defRPr/>
              </a:pPr>
              <a:t>11.03.2015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70310-2FA3-45B0-AEF1-7EEB7E042A4D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098333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90DFBE-9BD5-41CF-A7D1-FD55AEE9CE7B}" type="datetimeFigureOut">
              <a:rPr lang="uk-UA"/>
              <a:pPr>
                <a:defRPr/>
              </a:pPr>
              <a:t>11.03.2015</a:t>
            </a:fld>
            <a:endParaRPr lang="uk-UA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A9BB74-AB59-4F51-8594-6FD8E48A4BD2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491911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7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276BE0-0CFE-435F-910D-B3D5F2BF3B9F}" type="datetimeFigureOut">
              <a:rPr lang="uk-UA"/>
              <a:pPr>
                <a:defRPr/>
              </a:pPr>
              <a:t>11.03.2015</a:t>
            </a:fld>
            <a:endParaRPr lang="uk-UA"/>
          </a:p>
        </p:txBody>
      </p:sp>
      <p:sp>
        <p:nvSpPr>
          <p:cNvPr id="8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9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B76F64-1F98-4BCD-A0C2-97BBB583C10C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133118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E28CD9-3E8E-4AA7-AADC-BA2B807513E4}" type="datetimeFigureOut">
              <a:rPr lang="uk-UA"/>
              <a:pPr>
                <a:defRPr/>
              </a:pPr>
              <a:t>11.03.2015</a:t>
            </a:fld>
            <a:endParaRPr lang="uk-UA"/>
          </a:p>
        </p:txBody>
      </p:sp>
      <p:sp>
        <p:nvSpPr>
          <p:cNvPr id="4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5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709D20-3F1D-4D7A-A70D-339252FF9904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11324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853DEB-36DA-471A-8A97-C6C8887FA014}" type="datetimeFigureOut">
              <a:rPr lang="uk-UA"/>
              <a:pPr>
                <a:defRPr/>
              </a:pPr>
              <a:t>11.03.2015</a:t>
            </a:fld>
            <a:endParaRPr lang="uk-UA"/>
          </a:p>
        </p:txBody>
      </p:sp>
      <p:sp>
        <p:nvSpPr>
          <p:cNvPr id="3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4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593BE-89BF-4CF4-9EF3-93B477F7053D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82812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EAAE32-C4B6-4CAC-BBFF-B833A3D853CA}" type="datetimeFigureOut">
              <a:rPr lang="uk-UA"/>
              <a:pPr>
                <a:defRPr/>
              </a:pPr>
              <a:t>11.03.2015</a:t>
            </a:fld>
            <a:endParaRPr lang="uk-UA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576A3B-15F8-447A-B18A-75171EB36D8A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345434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рисунка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uk-UA" noProof="0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BC702-B2E9-4FBE-AB6A-E76AE4336B07}" type="datetimeFigureOut">
              <a:rPr lang="uk-UA"/>
              <a:pPr>
                <a:defRPr/>
              </a:pPr>
              <a:t>11.03.2015</a:t>
            </a:fld>
            <a:endParaRPr lang="uk-UA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93C00E-7AA4-4F9D-A568-AEDC67062F60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63523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Місце для заголовка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заголовка</a:t>
            </a:r>
          </a:p>
        </p:txBody>
      </p:sp>
      <p:sp>
        <p:nvSpPr>
          <p:cNvPr id="1027" name="Місце для тексту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CD3A6D0-745A-4F38-82E1-7319C59A28AD}" type="datetimeFigureOut">
              <a:rPr lang="uk-UA"/>
              <a:pPr>
                <a:defRPr/>
              </a:pPr>
              <a:t>11.03.2015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874893C-6C9B-4FDD-AE62-4B5D34AE9866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gi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gif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7650" cy="686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850106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eaLnBrk="1" hangingPunct="1"/>
            <a:r>
              <a:rPr lang="uk-UA" smtClean="0"/>
              <a:t>Центр тяжіння</a:t>
            </a:r>
            <a:endParaRPr lang="ru-RU" smtClean="0"/>
          </a:p>
        </p:txBody>
      </p:sp>
      <p:pic>
        <p:nvPicPr>
          <p:cNvPr id="819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952940"/>
            <a:ext cx="3835152" cy="369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кутник 1"/>
          <p:cNvSpPr/>
          <p:nvPr/>
        </p:nvSpPr>
        <p:spPr>
          <a:xfrm>
            <a:off x="181901" y="1196752"/>
            <a:ext cx="887571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b="1" i="1" dirty="0">
                <a:solidFill>
                  <a:srgbClr val="FF0000"/>
                </a:solidFill>
                <a:latin typeface="+mn-lt"/>
              </a:rPr>
              <a:t>Центр </a:t>
            </a:r>
            <a:r>
              <a:rPr lang="uk-UA" sz="2800" b="1" i="1" dirty="0" smtClean="0">
                <a:solidFill>
                  <a:srgbClr val="FF0000"/>
                </a:solidFill>
                <a:latin typeface="+mn-lt"/>
              </a:rPr>
              <a:t>тяжіння (ваги) </a:t>
            </a:r>
            <a:r>
              <a:rPr lang="uk-UA" sz="2800" b="1" i="1" dirty="0">
                <a:solidFill>
                  <a:srgbClr val="FF0000"/>
                </a:solidFill>
                <a:latin typeface="+mn-lt"/>
              </a:rPr>
              <a:t>тіла </a:t>
            </a:r>
            <a:r>
              <a:rPr lang="uk-UA" sz="2800" dirty="0">
                <a:latin typeface="+mn-lt"/>
              </a:rPr>
              <a:t>— це точка всередині тіла </a:t>
            </a:r>
            <a:r>
              <a:rPr lang="uk-UA" sz="2800" dirty="0" smtClean="0">
                <a:latin typeface="+mn-lt"/>
              </a:rPr>
              <a:t>(чи поза </a:t>
            </a:r>
            <a:r>
              <a:rPr lang="uk-UA" sz="2800" dirty="0">
                <a:latin typeface="+mn-lt"/>
              </a:rPr>
              <a:t>ним), відносно якої </a:t>
            </a:r>
            <a:r>
              <a:rPr lang="uk-UA" sz="2800" b="1" i="1" dirty="0">
                <a:solidFill>
                  <a:srgbClr val="0000FF"/>
                </a:solidFill>
                <a:latin typeface="+mn-lt"/>
              </a:rPr>
              <a:t>сума моментів сил тяжіння</a:t>
            </a:r>
            <a:r>
              <a:rPr lang="uk-UA" sz="2800" dirty="0">
                <a:latin typeface="+mn-lt"/>
              </a:rPr>
              <a:t>, яка діє на окремі частини тіла, </a:t>
            </a:r>
            <a:r>
              <a:rPr lang="uk-UA" sz="2800" b="1" i="1" dirty="0">
                <a:solidFill>
                  <a:srgbClr val="0000FF"/>
                </a:solidFill>
                <a:latin typeface="+mn-lt"/>
              </a:rPr>
              <a:t>дорівнює нулю</a:t>
            </a:r>
            <a:r>
              <a:rPr lang="uk-UA" sz="2800" dirty="0">
                <a:latin typeface="+mn-lt"/>
              </a:rPr>
              <a:t>.</a:t>
            </a:r>
          </a:p>
        </p:txBody>
      </p:sp>
      <p:pic>
        <p:nvPicPr>
          <p:cNvPr id="7170" name="Picture 2" descr="http://alldayplus.narod.ru/2010/9_08-1/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920379"/>
            <a:ext cx="2819999" cy="3761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795856"/>
            <a:ext cx="1729705" cy="3888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792088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eaLnBrk="1" hangingPunct="1"/>
            <a:r>
              <a:rPr lang="uk-UA" dirty="0" smtClean="0"/>
              <a:t>Види рівноваги</a:t>
            </a:r>
            <a:endParaRPr lang="ru-RU" dirty="0" smtClean="0"/>
          </a:p>
        </p:txBody>
      </p:sp>
      <p:graphicFrame>
        <p:nvGraphicFramePr>
          <p:cNvPr id="4" name="Місце для вмісту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05520064"/>
              </p:ext>
            </p:extLst>
          </p:nvPr>
        </p:nvGraphicFramePr>
        <p:xfrm>
          <a:off x="399256" y="1196752"/>
          <a:ext cx="8229600" cy="46328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446718">
                <a:tc>
                  <a:txBody>
                    <a:bodyPr/>
                    <a:lstStyle/>
                    <a:p>
                      <a:pPr algn="ctr"/>
                      <a:r>
                        <a:rPr lang="uk-UA" sz="4000" dirty="0" smtClean="0"/>
                        <a:t>Стійка</a:t>
                      </a:r>
                      <a:endParaRPr lang="ru-RU" sz="4000" dirty="0"/>
                    </a:p>
                  </a:txBody>
                  <a:tcPr marT="45702" marB="4570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dirty="0" smtClean="0"/>
                        <a:t>Нестійка</a:t>
                      </a:r>
                      <a:r>
                        <a:rPr lang="uk-UA" sz="4000" baseline="0" dirty="0" smtClean="0"/>
                        <a:t> </a:t>
                      </a:r>
                      <a:endParaRPr lang="ru-RU" sz="4000" dirty="0"/>
                    </a:p>
                  </a:txBody>
                  <a:tcPr marT="45702" marB="4570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dirty="0" smtClean="0"/>
                        <a:t>Байдужа </a:t>
                      </a:r>
                      <a:endParaRPr lang="ru-RU" sz="4000" dirty="0"/>
                    </a:p>
                  </a:txBody>
                  <a:tcPr marT="45702" marB="45702"/>
                </a:tc>
              </a:tr>
              <a:tr h="2505610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02" marB="45702">
                    <a:noFill/>
                  </a:tcPr>
                </a:tc>
                <a:tc>
                  <a:txBody>
                    <a:bodyPr/>
                    <a:lstStyle/>
                    <a:p>
                      <a:endParaRPr lang="uk-UA" sz="1800" dirty="0" smtClean="0"/>
                    </a:p>
                    <a:p>
                      <a:endParaRPr lang="uk-UA" sz="1800" dirty="0" smtClean="0"/>
                    </a:p>
                    <a:p>
                      <a:endParaRPr lang="uk-UA" sz="1800" dirty="0" smtClean="0"/>
                    </a:p>
                    <a:p>
                      <a:endParaRPr lang="uk-UA" sz="1800" dirty="0" smtClean="0"/>
                    </a:p>
                    <a:p>
                      <a:endParaRPr lang="uk-UA" sz="1800" dirty="0" smtClean="0"/>
                    </a:p>
                    <a:p>
                      <a:endParaRPr lang="uk-UA" sz="1800" dirty="0" smtClean="0"/>
                    </a:p>
                    <a:p>
                      <a:endParaRPr lang="uk-UA" sz="1800" dirty="0" smtClean="0"/>
                    </a:p>
                    <a:p>
                      <a:endParaRPr lang="uk-UA" sz="1800" dirty="0" smtClean="0"/>
                    </a:p>
                    <a:p>
                      <a:endParaRPr lang="uk-UA" sz="1800" dirty="0" smtClean="0"/>
                    </a:p>
                    <a:p>
                      <a:endParaRPr lang="uk-UA" sz="1800" dirty="0" smtClean="0"/>
                    </a:p>
                    <a:p>
                      <a:endParaRPr lang="uk-UA" sz="1800" dirty="0" smtClean="0"/>
                    </a:p>
                    <a:p>
                      <a:endParaRPr lang="uk-UA" sz="1800" dirty="0" smtClean="0"/>
                    </a:p>
                    <a:p>
                      <a:endParaRPr lang="uk-UA" sz="1800" dirty="0" smtClean="0"/>
                    </a:p>
                    <a:p>
                      <a:endParaRPr lang="ru-RU" sz="1800" dirty="0"/>
                    </a:p>
                  </a:txBody>
                  <a:tcPr marT="45702" marB="45702"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02" marB="45702">
                    <a:noFill/>
                  </a:tcPr>
                </a:tc>
              </a:tr>
            </a:tbl>
          </a:graphicData>
        </a:graphic>
      </p:graphicFrame>
      <p:pic>
        <p:nvPicPr>
          <p:cNvPr id="923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0438" y="2355217"/>
            <a:ext cx="2027237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49" y="2419152"/>
            <a:ext cx="1958975" cy="1585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5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250" y="2214723"/>
            <a:ext cx="1625600" cy="1652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5536" y="4221088"/>
            <a:ext cx="25647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smtClean="0">
                <a:latin typeface="+mn-lt"/>
              </a:rPr>
              <a:t>При відхиленні тіло </a:t>
            </a:r>
            <a:r>
              <a:rPr lang="uk-UA" sz="2400" b="1" dirty="0" smtClean="0">
                <a:solidFill>
                  <a:srgbClr val="FF0000"/>
                </a:solidFill>
                <a:latin typeface="+mn-lt"/>
              </a:rPr>
              <a:t>повертається</a:t>
            </a:r>
            <a:r>
              <a:rPr lang="uk-UA" sz="2400" b="1" dirty="0" smtClean="0">
                <a:latin typeface="+mn-lt"/>
              </a:rPr>
              <a:t> в початкове положення</a:t>
            </a:r>
            <a:endParaRPr lang="uk-UA" sz="2400" b="1" dirty="0"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31840" y="4221088"/>
            <a:ext cx="28803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smtClean="0">
                <a:latin typeface="+mn-lt"/>
              </a:rPr>
              <a:t>При відхиленні тіло </a:t>
            </a:r>
            <a:r>
              <a:rPr lang="uk-UA" sz="2400" b="1" dirty="0" smtClean="0">
                <a:solidFill>
                  <a:srgbClr val="FF0000"/>
                </a:solidFill>
                <a:latin typeface="+mn-lt"/>
              </a:rPr>
              <a:t>не повертається </a:t>
            </a:r>
            <a:r>
              <a:rPr lang="uk-UA" sz="2400" b="1" dirty="0" smtClean="0">
                <a:latin typeface="+mn-lt"/>
              </a:rPr>
              <a:t>в початкове положення</a:t>
            </a:r>
            <a:endParaRPr lang="uk-UA" sz="2400" b="1" dirty="0"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72200" y="4221088"/>
            <a:ext cx="21602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smtClean="0">
                <a:latin typeface="+mn-lt"/>
              </a:rPr>
              <a:t>Всі положення рівносильні</a:t>
            </a:r>
            <a:endParaRPr lang="uk-UA" sz="2400" b="1" dirty="0">
              <a:latin typeface="+mn-lt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Рисунок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96752"/>
            <a:ext cx="8713663" cy="534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792088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eaLnBrk="1" hangingPunct="1"/>
            <a:r>
              <a:rPr lang="uk-UA" dirty="0" smtClean="0"/>
              <a:t>Види рівноваги</a:t>
            </a:r>
            <a:endParaRPr lang="ru-RU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Місце для вмісту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33897116"/>
              </p:ext>
            </p:extLst>
          </p:nvPr>
        </p:nvGraphicFramePr>
        <p:xfrm>
          <a:off x="251520" y="260648"/>
          <a:ext cx="8640960" cy="55689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320"/>
                <a:gridCol w="2880320"/>
                <a:gridCol w="2880320"/>
              </a:tblGrid>
              <a:tr h="842646">
                <a:tc>
                  <a:txBody>
                    <a:bodyPr/>
                    <a:lstStyle/>
                    <a:p>
                      <a:pPr algn="ctr"/>
                      <a:r>
                        <a:rPr lang="uk-UA" sz="4000" dirty="0" smtClean="0"/>
                        <a:t>Стійка</a:t>
                      </a:r>
                      <a:endParaRPr lang="ru-RU" sz="4000" dirty="0"/>
                    </a:p>
                  </a:txBody>
                  <a:tcPr marT="45702" marB="4570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dirty="0" smtClean="0"/>
                        <a:t>Нестійка</a:t>
                      </a:r>
                      <a:r>
                        <a:rPr lang="uk-UA" sz="4000" baseline="0" dirty="0" smtClean="0"/>
                        <a:t> </a:t>
                      </a:r>
                      <a:endParaRPr lang="ru-RU" sz="4000" dirty="0"/>
                    </a:p>
                  </a:txBody>
                  <a:tcPr marT="45702" marB="4570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dirty="0" smtClean="0"/>
                        <a:t>Байдужа </a:t>
                      </a:r>
                      <a:endParaRPr lang="ru-RU" sz="4000" dirty="0"/>
                    </a:p>
                  </a:txBody>
                  <a:tcPr marT="45702" marB="45702"/>
                </a:tc>
              </a:tr>
              <a:tr h="4726346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02" marB="45702">
                    <a:noFill/>
                  </a:tcPr>
                </a:tc>
                <a:tc>
                  <a:txBody>
                    <a:bodyPr/>
                    <a:lstStyle/>
                    <a:p>
                      <a:endParaRPr lang="uk-UA" sz="1800" dirty="0" smtClean="0"/>
                    </a:p>
                    <a:p>
                      <a:endParaRPr lang="uk-UA" sz="1800" dirty="0" smtClean="0"/>
                    </a:p>
                    <a:p>
                      <a:endParaRPr lang="uk-UA" sz="1800" dirty="0" smtClean="0"/>
                    </a:p>
                    <a:p>
                      <a:endParaRPr lang="uk-UA" sz="1800" dirty="0" smtClean="0"/>
                    </a:p>
                    <a:p>
                      <a:endParaRPr lang="uk-UA" sz="1800" dirty="0" smtClean="0"/>
                    </a:p>
                    <a:p>
                      <a:endParaRPr lang="uk-UA" sz="1800" dirty="0" smtClean="0"/>
                    </a:p>
                    <a:p>
                      <a:endParaRPr lang="uk-UA" sz="1800" dirty="0" smtClean="0"/>
                    </a:p>
                    <a:p>
                      <a:endParaRPr lang="uk-UA" sz="1800" dirty="0" smtClean="0"/>
                    </a:p>
                    <a:p>
                      <a:endParaRPr lang="uk-UA" sz="1800" dirty="0" smtClean="0"/>
                    </a:p>
                    <a:p>
                      <a:endParaRPr lang="uk-UA" sz="1800" dirty="0" smtClean="0"/>
                    </a:p>
                    <a:p>
                      <a:endParaRPr lang="uk-UA" sz="1800" dirty="0" smtClean="0"/>
                    </a:p>
                    <a:p>
                      <a:endParaRPr lang="uk-UA" sz="1800" dirty="0" smtClean="0"/>
                    </a:p>
                    <a:p>
                      <a:endParaRPr lang="uk-UA" sz="1800" dirty="0" smtClean="0"/>
                    </a:p>
                    <a:p>
                      <a:endParaRPr lang="ru-RU" sz="1800" dirty="0"/>
                    </a:p>
                  </a:txBody>
                  <a:tcPr marT="45702" marB="45702"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02" marB="45702">
                    <a:noFill/>
                  </a:tcPr>
                </a:tc>
              </a:tr>
            </a:tbl>
          </a:graphicData>
        </a:graphic>
      </p:graphicFrame>
      <p:pic>
        <p:nvPicPr>
          <p:cNvPr id="8194" name="Picture 2" descr="http://t2.gstatic.com/images?q=tbn:ANd9GcQUGT9LYMbUbI0tOY0WDVlnU8-wIZiDUWjAQrvjcCffAfyBY_C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07232"/>
            <a:ext cx="2592288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lux3d.narod.ru/images/paste68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208866"/>
            <a:ext cx="2520280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://www.youloveit.ru/uploads/posts/2014-11/1416933640_youloveit_ru_urok_risovaniya_poz_figury_cheloveka20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244870"/>
            <a:ext cx="2448272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3933056"/>
            <a:ext cx="5452439" cy="2434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655794" y="4134762"/>
            <a:ext cx="331236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dirty="0" smtClean="0">
                <a:latin typeface="+mn-lt"/>
              </a:rPr>
              <a:t>Стійкість залежить від взаємного положення центра тяжіння і точки обертання тіла.</a:t>
            </a:r>
            <a:endParaRPr lang="uk-UA" sz="2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944305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85725"/>
            <a:ext cx="8208963" cy="661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Рисунок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006" y="19270"/>
            <a:ext cx="8812212" cy="424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8" name="Picture 2" descr="http://i.quto.ru/p400x300/5142df58c69bf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4955174"/>
            <a:ext cx="3052353" cy="1895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://t1.gstatic.com/images?q=tbn:ANd9GcTb6pPGRpZgNgf_sHkj2jranmbfqX8mmNF1gYL-d9w7nZfhdCn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4913455"/>
            <a:ext cx="3455019" cy="1827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39647" y="4320998"/>
            <a:ext cx="8716642" cy="52322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uk-UA" sz="2800" b="1" dirty="0" smtClean="0">
                <a:solidFill>
                  <a:schemeClr val="bg1"/>
                </a:solidFill>
                <a:latin typeface="+mn-lt"/>
              </a:rPr>
              <a:t>Чим нижче центр ваги – тим стійкіше тіло</a:t>
            </a:r>
            <a:endParaRPr lang="uk-UA" sz="2800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9222" name="Picture 6" descr="Результат пошуку зображень за запитом &quot;опрокидывание автомобиля&quot;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2705" y="4955173"/>
            <a:ext cx="1892438" cy="1785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 rot="16200000">
            <a:off x="8052424" y="5730856"/>
            <a:ext cx="1797588" cy="246221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uk-UA" sz="1000" dirty="0" smtClean="0">
                <a:solidFill>
                  <a:schemeClr val="bg1">
                    <a:lumMod val="75000"/>
                  </a:schemeClr>
                </a:solidFill>
              </a:rPr>
              <a:t>Зміни В.М.Данилюка,2015 </a:t>
            </a:r>
            <a:endParaRPr lang="uk-UA" sz="10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FIL1935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38113" y="115888"/>
            <a:ext cx="8856662" cy="6625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globalphysics.ru/uploads/posts/2012-02/1329558037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8008" y="1975131"/>
            <a:ext cx="6597874" cy="1748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922114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eaLnBrk="1" hangingPunct="1"/>
            <a:r>
              <a:rPr lang="uk-UA" dirty="0" smtClean="0"/>
              <a:t>Рівнодійна сил</a:t>
            </a:r>
            <a:endParaRPr lang="ru-RU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50868" y="1289997"/>
            <a:ext cx="911215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000" b="1" i="1" dirty="0" smtClean="0">
                <a:solidFill>
                  <a:srgbClr val="FF0000"/>
                </a:solidFill>
                <a:latin typeface="+mn-lt"/>
              </a:rPr>
              <a:t>Рівнодійна</a:t>
            </a:r>
            <a:r>
              <a:rPr lang="uk-UA" sz="3000" dirty="0" smtClean="0">
                <a:latin typeface="+mn-lt"/>
              </a:rPr>
              <a:t> – векторна сума сил, прикладених до тіла.</a:t>
            </a:r>
            <a:endParaRPr lang="uk-UA" sz="3000" dirty="0">
              <a:latin typeface="+mn-lt"/>
            </a:endParaRPr>
          </a:p>
        </p:txBody>
      </p:sp>
      <p:pic>
        <p:nvPicPr>
          <p:cNvPr id="9" name="Picture 2" descr="http://lib.sportedu.ru/Books/XXPI/2004N4/Images/Image1065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598570"/>
            <a:ext cx="4467742" cy="3260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upload.wikimedia.org/wikipedia/commons/3/3b/Vecteurs_somme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3723568"/>
            <a:ext cx="3189156" cy="2896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markx.narod.ru/pic/slogensil.gi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9" t="11429" r="1740" b="2730"/>
          <a:stretch/>
        </p:blipFill>
        <p:spPr bwMode="auto">
          <a:xfrm>
            <a:off x="0" y="910774"/>
            <a:ext cx="9144000" cy="5947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664241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eaLnBrk="1" hangingPunct="1"/>
            <a:r>
              <a:rPr lang="uk-UA" dirty="0" smtClean="0"/>
              <a:t>Модуль (величина) рівнодійної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1740803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802"/>
            <a:ext cx="5943600" cy="331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416450"/>
            <a:ext cx="4476891" cy="3441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 descr="http://images.myshared.ru/716173/slide_2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8653" y="3498280"/>
            <a:ext cx="4535355" cy="3096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nv-magadan.narod.ru/slojenie_sil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45221"/>
            <a:ext cx="3404607" cy="3067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74427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1368152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dirty="0" smtClean="0"/>
              <a:t>Умова рівноваги тіла, </a:t>
            </a:r>
            <a:br>
              <a:rPr lang="uk-UA" dirty="0" smtClean="0"/>
            </a:br>
            <a:r>
              <a:rPr lang="uk-UA" dirty="0" smtClean="0"/>
              <a:t>що не має осі обертання</a:t>
            </a:r>
            <a:endParaRPr lang="ru-RU" dirty="0"/>
          </a:p>
        </p:txBody>
      </p:sp>
      <p:sp>
        <p:nvSpPr>
          <p:cNvPr id="5123" name="Місце для вмісту 2"/>
          <p:cNvSpPr>
            <a:spLocks noGrp="1"/>
          </p:cNvSpPr>
          <p:nvPr>
            <p:ph idx="1"/>
          </p:nvPr>
        </p:nvSpPr>
        <p:spPr>
          <a:xfrm>
            <a:off x="251520" y="1772816"/>
            <a:ext cx="3961702" cy="252028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uk-UA" b="1" i="1" dirty="0" smtClean="0">
                <a:solidFill>
                  <a:srgbClr val="FF0000"/>
                </a:solidFill>
              </a:rPr>
              <a:t>Рівновага</a:t>
            </a:r>
            <a:r>
              <a:rPr lang="uk-UA" dirty="0" smtClean="0"/>
              <a:t> – стан, коли тіло рухається поступально або перебуває в стані спокою.</a:t>
            </a:r>
            <a:endParaRPr lang="ru-RU" b="1" i="1" dirty="0" smtClean="0">
              <a:solidFill>
                <a:srgbClr val="FF0000"/>
              </a:solidFill>
            </a:endParaRPr>
          </a:p>
        </p:txBody>
      </p:sp>
      <p:pic>
        <p:nvPicPr>
          <p:cNvPr id="512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1867" y="1772816"/>
            <a:ext cx="4739027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 descr="http://sverh-zadacha.ucoz.ru/lessons/Contents/mech/din/arhimed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411033"/>
            <a:ext cx="2111184" cy="2159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Місце для вмісту 2"/>
          <p:cNvSpPr txBox="1">
            <a:spLocks/>
          </p:cNvSpPr>
          <p:nvPr/>
        </p:nvSpPr>
        <p:spPr bwMode="auto">
          <a:xfrm>
            <a:off x="2915816" y="4874814"/>
            <a:ext cx="5915078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buNone/>
            </a:pPr>
            <a:r>
              <a:rPr lang="uk-UA" b="1" i="1" dirty="0" smtClean="0">
                <a:solidFill>
                  <a:srgbClr val="0000FF"/>
                </a:solidFill>
              </a:rPr>
              <a:t>Умова рівноваги </a:t>
            </a:r>
            <a:r>
              <a:rPr lang="uk-UA" dirty="0" smtClean="0"/>
              <a:t>- геометрична сума усіх сил прикладених до тіла (рівнодійна) </a:t>
            </a:r>
            <a:r>
              <a:rPr lang="uk-UA" dirty="0" smtClean="0">
                <a:solidFill>
                  <a:srgbClr val="FF0000"/>
                </a:solidFill>
              </a:rPr>
              <a:t>дорівнює нулю</a:t>
            </a:r>
            <a:endParaRPr lang="ru-RU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s.pikabu.ru/post_img/2013/07/23/12/1374607972_77705084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260648"/>
            <a:ext cx="8618053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59622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850106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eaLnBrk="1" hangingPunct="1"/>
            <a:r>
              <a:rPr lang="uk-UA" dirty="0" smtClean="0"/>
              <a:t>Обертальний момент сили</a:t>
            </a:r>
            <a:endParaRPr lang="ru-RU" dirty="0" smtClean="0"/>
          </a:p>
        </p:txBody>
      </p:sp>
      <p:sp>
        <p:nvSpPr>
          <p:cNvPr id="6147" name="Місце для вмісту 2"/>
          <p:cNvSpPr>
            <a:spLocks noGrp="1"/>
          </p:cNvSpPr>
          <p:nvPr>
            <p:ph idx="1"/>
          </p:nvPr>
        </p:nvSpPr>
        <p:spPr>
          <a:xfrm>
            <a:off x="171903" y="1340769"/>
            <a:ext cx="4400097" cy="4164086"/>
          </a:xfrm>
        </p:spPr>
        <p:txBody>
          <a:bodyPr/>
          <a:lstStyle/>
          <a:p>
            <a:pPr eaLnBrk="1" hangingPunct="1"/>
            <a:r>
              <a:rPr lang="uk-UA" b="1" i="1" dirty="0" smtClean="0">
                <a:solidFill>
                  <a:srgbClr val="FF0000"/>
                </a:solidFill>
              </a:rPr>
              <a:t>Плече сили</a:t>
            </a:r>
            <a:r>
              <a:rPr lang="uk-UA" dirty="0" smtClean="0"/>
              <a:t> – найкоротша відстань від центру обертання до лінії прикладання сили.</a:t>
            </a:r>
          </a:p>
          <a:p>
            <a:pPr eaLnBrk="1" hangingPunct="1"/>
            <a:r>
              <a:rPr lang="uk-UA" b="1" i="1" dirty="0" smtClean="0">
                <a:solidFill>
                  <a:srgbClr val="FF0000"/>
                </a:solidFill>
              </a:rPr>
              <a:t>Момент сили </a:t>
            </a:r>
            <a:r>
              <a:rPr lang="uk-UA" dirty="0" smtClean="0"/>
              <a:t>– добуток модуля сили на її плече</a:t>
            </a:r>
            <a:endParaRPr lang="ru-RU" dirty="0" smtClean="0"/>
          </a:p>
        </p:txBody>
      </p:sp>
      <p:pic>
        <p:nvPicPr>
          <p:cNvPr id="614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9807" y="3776148"/>
            <a:ext cx="4016375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679" y="5542994"/>
            <a:ext cx="3405249" cy="869172"/>
          </a:xfrm>
          <a:prstGeom prst="rect">
            <a:avLst/>
          </a:prstGeom>
          <a:noFill/>
          <a:ln w="31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 descr="http://unicalc.ru/formulae_view/i/h30_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271591"/>
            <a:ext cx="3003798" cy="2480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296144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dirty="0" smtClean="0"/>
              <a:t>Умова рівноваги тіла</a:t>
            </a:r>
            <a:br>
              <a:rPr lang="uk-UA" dirty="0" smtClean="0"/>
            </a:br>
            <a:r>
              <a:rPr lang="uk-UA" dirty="0" smtClean="0"/>
              <a:t> з закріпленою віссю обертання</a:t>
            </a:r>
            <a:endParaRPr lang="ru-RU" dirty="0"/>
          </a:p>
        </p:txBody>
      </p:sp>
      <p:sp>
        <p:nvSpPr>
          <p:cNvPr id="7171" name="Місце для вмісту 2"/>
          <p:cNvSpPr>
            <a:spLocks noGrp="1"/>
          </p:cNvSpPr>
          <p:nvPr>
            <p:ph idx="1"/>
          </p:nvPr>
        </p:nvSpPr>
        <p:spPr>
          <a:xfrm>
            <a:off x="179512" y="1700808"/>
            <a:ext cx="8784976" cy="1828799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uk-UA" b="1" i="1" dirty="0" smtClean="0"/>
              <a:t>Умова рівноваги </a:t>
            </a:r>
            <a:r>
              <a:rPr lang="uk-UA" b="1" i="1" dirty="0" smtClean="0">
                <a:solidFill>
                  <a:srgbClr val="0000FF"/>
                </a:solidFill>
              </a:rPr>
              <a:t>- алгебраїчна сума моментів </a:t>
            </a:r>
            <a:r>
              <a:rPr lang="uk-UA" dirty="0" smtClean="0"/>
              <a:t>усіх сил прикладених до тіла, що має закріплену вісь обертання, </a:t>
            </a:r>
            <a:r>
              <a:rPr lang="uk-UA" b="1" i="1" dirty="0" smtClean="0">
                <a:solidFill>
                  <a:srgbClr val="FF0000"/>
                </a:solidFill>
              </a:rPr>
              <a:t>дорівнює нулю.</a:t>
            </a:r>
            <a:endParaRPr lang="ru-RU" b="1" i="1" dirty="0" smtClean="0">
              <a:solidFill>
                <a:srgbClr val="FF0000"/>
              </a:solidFill>
            </a:endParaRPr>
          </a:p>
        </p:txBody>
      </p:sp>
      <p:pic>
        <p:nvPicPr>
          <p:cNvPr id="6146" name="Picture 2" descr="http://5terka.com/images/fiz7/fiz7resh-6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78965" y="4272838"/>
            <a:ext cx="2521573" cy="2397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331639" y="3636325"/>
            <a:ext cx="2016224" cy="523220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M</a:t>
            </a:r>
            <a:r>
              <a:rPr lang="en-US" sz="2800" baseline="-25000" dirty="0" smtClean="0"/>
              <a:t>1</a:t>
            </a:r>
            <a:r>
              <a:rPr lang="en-US" sz="2800" dirty="0" smtClean="0"/>
              <a:t>+ M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 = 0</a:t>
            </a:r>
            <a:endParaRPr lang="uk-UA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4068591" y="3636325"/>
            <a:ext cx="3816424" cy="523220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M</a:t>
            </a:r>
            <a:r>
              <a:rPr lang="en-US" sz="2800" baseline="-25000" dirty="0" smtClean="0"/>
              <a:t>1</a:t>
            </a:r>
            <a:r>
              <a:rPr lang="en-US" sz="2800" dirty="0" smtClean="0"/>
              <a:t>+ M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 + M</a:t>
            </a:r>
            <a:r>
              <a:rPr lang="en-US" sz="2800" baseline="-25000" dirty="0" smtClean="0"/>
              <a:t>3</a:t>
            </a:r>
            <a:r>
              <a:rPr lang="en-US" sz="2800" dirty="0" smtClean="0"/>
              <a:t> + M</a:t>
            </a:r>
            <a:r>
              <a:rPr lang="en-US" sz="2800" baseline="-25000" dirty="0" smtClean="0"/>
              <a:t>4</a:t>
            </a:r>
            <a:r>
              <a:rPr lang="en-US" sz="2800" dirty="0" smtClean="0"/>
              <a:t> = 0</a:t>
            </a:r>
            <a:endParaRPr lang="uk-UA" sz="2800" dirty="0"/>
          </a:p>
        </p:txBody>
      </p:sp>
      <p:pic>
        <p:nvPicPr>
          <p:cNvPr id="9" name="Picture 2" descr="http://5terka.com/images/fiz7/fiz7resh-63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716016" y="4272838"/>
            <a:ext cx="2521574" cy="2397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198</Words>
  <Application>Microsoft Office PowerPoint</Application>
  <PresentationFormat>Екран (4:3)</PresentationFormat>
  <Paragraphs>53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15</vt:i4>
      </vt:variant>
    </vt:vector>
  </HeadingPairs>
  <TitlesOfParts>
    <vt:vector size="16" baseType="lpstr">
      <vt:lpstr>Тема Office</vt:lpstr>
      <vt:lpstr>Презентація PowerPoint</vt:lpstr>
      <vt:lpstr>Презентація PowerPoint</vt:lpstr>
      <vt:lpstr>Рівнодійна сил</vt:lpstr>
      <vt:lpstr>Модуль (величина) рівнодійної</vt:lpstr>
      <vt:lpstr>Презентація PowerPoint</vt:lpstr>
      <vt:lpstr>Умова рівноваги тіла,  що не має осі обертання</vt:lpstr>
      <vt:lpstr>Презентація PowerPoint</vt:lpstr>
      <vt:lpstr>Обертальний момент сили</vt:lpstr>
      <vt:lpstr>Умова рівноваги тіла  з закріпленою віссю обертання</vt:lpstr>
      <vt:lpstr>Центр тяжіння</vt:lpstr>
      <vt:lpstr>Види рівноваги</vt:lpstr>
      <vt:lpstr>Види рівноваги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Статика</dc:title>
  <dc:creator>User1</dc:creator>
  <cp:lastModifiedBy>User1</cp:lastModifiedBy>
  <cp:revision>19</cp:revision>
  <dcterms:modified xsi:type="dcterms:W3CDTF">2015-03-11T12:04:49Z</dcterms:modified>
</cp:coreProperties>
</file>