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5E44-3B70-448F-B91C-6D419A0ABA5E}" type="datetimeFigureOut">
              <a:rPr lang="uk-UA" smtClean="0"/>
              <a:t>28.01.2015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2DCFA-4860-4E20-A785-753CA9A7A5C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14150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5E44-3B70-448F-B91C-6D419A0ABA5E}" type="datetimeFigureOut">
              <a:rPr lang="uk-UA" smtClean="0"/>
              <a:t>28.01.2015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2DCFA-4860-4E20-A785-753CA9A7A5C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35472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5E44-3B70-448F-B91C-6D419A0ABA5E}" type="datetimeFigureOut">
              <a:rPr lang="uk-UA" smtClean="0"/>
              <a:t>28.01.2015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2DCFA-4860-4E20-A785-753CA9A7A5C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0571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5E44-3B70-448F-B91C-6D419A0ABA5E}" type="datetimeFigureOut">
              <a:rPr lang="uk-UA" smtClean="0"/>
              <a:t>28.01.2015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2DCFA-4860-4E20-A785-753CA9A7A5C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229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5E44-3B70-448F-B91C-6D419A0ABA5E}" type="datetimeFigureOut">
              <a:rPr lang="uk-UA" smtClean="0"/>
              <a:t>28.01.2015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2DCFA-4860-4E20-A785-753CA9A7A5C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305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5E44-3B70-448F-B91C-6D419A0ABA5E}" type="datetimeFigureOut">
              <a:rPr lang="uk-UA" smtClean="0"/>
              <a:t>28.01.2015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2DCFA-4860-4E20-A785-753CA9A7A5C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6247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5E44-3B70-448F-B91C-6D419A0ABA5E}" type="datetimeFigureOut">
              <a:rPr lang="uk-UA" smtClean="0"/>
              <a:t>28.01.2015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2DCFA-4860-4E20-A785-753CA9A7A5C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8440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5E44-3B70-448F-B91C-6D419A0ABA5E}" type="datetimeFigureOut">
              <a:rPr lang="uk-UA" smtClean="0"/>
              <a:t>28.01.2015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2DCFA-4860-4E20-A785-753CA9A7A5C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16705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5E44-3B70-448F-B91C-6D419A0ABA5E}" type="datetimeFigureOut">
              <a:rPr lang="uk-UA" smtClean="0"/>
              <a:t>28.01.2015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2DCFA-4860-4E20-A785-753CA9A7A5C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72960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5E44-3B70-448F-B91C-6D419A0ABA5E}" type="datetimeFigureOut">
              <a:rPr lang="uk-UA" smtClean="0"/>
              <a:t>28.01.2015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2DCFA-4860-4E20-A785-753CA9A7A5C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0183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5E44-3B70-448F-B91C-6D419A0ABA5E}" type="datetimeFigureOut">
              <a:rPr lang="uk-UA" smtClean="0"/>
              <a:t>28.01.2015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2DCFA-4860-4E20-A785-753CA9A7A5C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70940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E5E44-3B70-448F-B91C-6D419A0ABA5E}" type="datetimeFigureOut">
              <a:rPr lang="uk-UA" smtClean="0"/>
              <a:t>28.01.2015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2DCFA-4860-4E20-A785-753CA9A7A5C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25997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0" y="4293096"/>
            <a:ext cx="9144000" cy="1224136"/>
          </a:xfrm>
          <a:gradFill>
            <a:gsLst>
              <a:gs pos="833">
                <a:schemeClr val="accent4">
                  <a:lumMod val="40000"/>
                  <a:lumOff val="60000"/>
                </a:schemeClr>
              </a:gs>
              <a:gs pos="9000">
                <a:schemeClr val="accent4">
                  <a:lumMod val="75000"/>
                </a:schemeClr>
              </a:gs>
              <a:gs pos="50000">
                <a:srgbClr val="7030A0"/>
              </a:gs>
              <a:gs pos="97917">
                <a:schemeClr val="accent4">
                  <a:lumMod val="60000"/>
                  <a:lumOff val="40000"/>
                </a:schemeClr>
              </a:gs>
              <a:gs pos="90000">
                <a:schemeClr val="accent4">
                  <a:lumMod val="75000"/>
                </a:schemeClr>
              </a:gs>
            </a:gsLst>
            <a:lin ang="5400000" scaled="0"/>
          </a:gradFill>
        </p:spPr>
        <p:txBody>
          <a:bodyPr/>
          <a:lstStyle/>
          <a:p>
            <a:r>
              <a:rPr lang="uk-UA" b="1" dirty="0" smtClean="0">
                <a:solidFill>
                  <a:schemeClr val="bg1">
                    <a:lumMod val="95000"/>
                  </a:schemeClr>
                </a:solidFill>
              </a:rPr>
              <a:t>Фізика, 10 клас</a:t>
            </a:r>
          </a:p>
          <a:p>
            <a:r>
              <a:rPr lang="uk-UA" b="1" dirty="0" smtClean="0">
                <a:solidFill>
                  <a:schemeClr val="bg1">
                    <a:lumMod val="95000"/>
                  </a:schemeClr>
                </a:solidFill>
              </a:rPr>
              <a:t>Підсумковий урок</a:t>
            </a:r>
            <a:endParaRPr lang="uk-UA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1001252" y="1556792"/>
            <a:ext cx="714150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РЕЛЯТИВІСТСЬКА</a:t>
            </a:r>
            <a:endParaRPr lang="uk-UA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2338061" y="2564904"/>
            <a:ext cx="446789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МЕХАНІКА</a:t>
            </a:r>
            <a:endParaRPr lang="uk-UA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12268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ідзаголовок 2"/>
          <p:cNvSpPr txBox="1">
            <a:spLocks/>
          </p:cNvSpPr>
          <p:nvPr/>
        </p:nvSpPr>
        <p:spPr>
          <a:xfrm>
            <a:off x="0" y="188640"/>
            <a:ext cx="9144000" cy="612068"/>
          </a:xfrm>
          <a:prstGeom prst="rect">
            <a:avLst/>
          </a:prstGeom>
          <a:gradFill>
            <a:gsLst>
              <a:gs pos="833">
                <a:schemeClr val="accent4">
                  <a:lumMod val="40000"/>
                  <a:lumOff val="60000"/>
                </a:schemeClr>
              </a:gs>
              <a:gs pos="9000">
                <a:schemeClr val="accent4">
                  <a:lumMod val="75000"/>
                </a:schemeClr>
              </a:gs>
              <a:gs pos="50000">
                <a:srgbClr val="7030A0"/>
              </a:gs>
              <a:gs pos="97917">
                <a:schemeClr val="accent4">
                  <a:lumMod val="60000"/>
                  <a:lumOff val="40000"/>
                </a:schemeClr>
              </a:gs>
              <a:gs pos="90000">
                <a:schemeClr val="accent4">
                  <a:lumMod val="7500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uk-UA" b="1" dirty="0" smtClean="0">
                <a:solidFill>
                  <a:schemeClr val="bg1">
                    <a:lumMod val="95000"/>
                  </a:schemeClr>
                </a:solidFill>
              </a:rPr>
              <a:t>Запитання 9</a:t>
            </a:r>
            <a:endParaRPr lang="uk-UA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107504" y="908720"/>
            <a:ext cx="88569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/>
              <a:t>Вкажіть правильні відповіді: </a:t>
            </a:r>
            <a:r>
              <a:rPr lang="uk-UA" sz="3200" b="1" i="1" dirty="0" smtClean="0">
                <a:solidFill>
                  <a:schemeClr val="accent2">
                    <a:lumMod val="75000"/>
                  </a:schemeClr>
                </a:solidFill>
              </a:rPr>
              <a:t>швидкість світла у вакуумі</a:t>
            </a:r>
            <a:r>
              <a:rPr lang="uk-UA" sz="3200" dirty="0" smtClean="0"/>
              <a:t> приблизно рівна ...</a:t>
            </a:r>
            <a:endParaRPr lang="uk-UA" sz="3200" dirty="0"/>
          </a:p>
        </p:txBody>
      </p:sp>
      <p:sp>
        <p:nvSpPr>
          <p:cNvPr id="4" name="Прямокутник 3"/>
          <p:cNvSpPr/>
          <p:nvPr/>
        </p:nvSpPr>
        <p:spPr>
          <a:xfrm>
            <a:off x="755576" y="2274837"/>
            <a:ext cx="4572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/>
              <a:t>300 000 000 км/год</a:t>
            </a:r>
          </a:p>
          <a:p>
            <a:r>
              <a:rPr lang="ru-RU" sz="3200" dirty="0" smtClean="0"/>
              <a:t>300 000 000 км/с</a:t>
            </a:r>
          </a:p>
          <a:p>
            <a:r>
              <a:rPr lang="ru-RU" sz="3200" dirty="0" smtClean="0"/>
              <a:t>300 000 000 м/с</a:t>
            </a:r>
          </a:p>
          <a:p>
            <a:r>
              <a:rPr lang="ru-RU" sz="3200" dirty="0" smtClean="0"/>
              <a:t>3 000 000 км/год</a:t>
            </a:r>
          </a:p>
          <a:p>
            <a:r>
              <a:rPr lang="ru-RU" sz="3200" dirty="0" smtClean="0"/>
              <a:t>3 000 000 км/с</a:t>
            </a:r>
          </a:p>
          <a:p>
            <a:r>
              <a:rPr lang="ru-RU" sz="3200" dirty="0" smtClean="0"/>
              <a:t>3 000 000 м/с</a:t>
            </a:r>
          </a:p>
          <a:p>
            <a:r>
              <a:rPr lang="ru-RU" sz="3200" dirty="0" smtClean="0"/>
              <a:t>300 000 км/с</a:t>
            </a:r>
          </a:p>
          <a:p>
            <a:r>
              <a:rPr lang="ru-RU" sz="3200" dirty="0" smtClean="0"/>
              <a:t>300 000 м/с</a:t>
            </a:r>
            <a:endParaRPr lang="uk-UA" sz="3200" dirty="0"/>
          </a:p>
        </p:txBody>
      </p:sp>
      <p:sp>
        <p:nvSpPr>
          <p:cNvPr id="5" name="Прямокутник 4"/>
          <p:cNvSpPr/>
          <p:nvPr/>
        </p:nvSpPr>
        <p:spPr>
          <a:xfrm>
            <a:off x="755576" y="3284984"/>
            <a:ext cx="3780420" cy="504056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Прямокутник 5"/>
          <p:cNvSpPr/>
          <p:nvPr/>
        </p:nvSpPr>
        <p:spPr>
          <a:xfrm>
            <a:off x="755576" y="5229200"/>
            <a:ext cx="3780420" cy="504056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49031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ідзаголовок 2"/>
          <p:cNvSpPr txBox="1">
            <a:spLocks/>
          </p:cNvSpPr>
          <p:nvPr/>
        </p:nvSpPr>
        <p:spPr>
          <a:xfrm>
            <a:off x="0" y="188640"/>
            <a:ext cx="9144000" cy="612068"/>
          </a:xfrm>
          <a:prstGeom prst="rect">
            <a:avLst/>
          </a:prstGeom>
          <a:gradFill>
            <a:gsLst>
              <a:gs pos="833">
                <a:schemeClr val="accent4">
                  <a:lumMod val="40000"/>
                  <a:lumOff val="60000"/>
                </a:schemeClr>
              </a:gs>
              <a:gs pos="9000">
                <a:schemeClr val="accent4">
                  <a:lumMod val="75000"/>
                </a:schemeClr>
              </a:gs>
              <a:gs pos="50000">
                <a:srgbClr val="7030A0"/>
              </a:gs>
              <a:gs pos="97917">
                <a:schemeClr val="accent4">
                  <a:lumMod val="60000"/>
                  <a:lumOff val="40000"/>
                </a:schemeClr>
              </a:gs>
              <a:gs pos="90000">
                <a:schemeClr val="accent4">
                  <a:lumMod val="7500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uk-UA" b="1" dirty="0" smtClean="0">
                <a:solidFill>
                  <a:schemeClr val="bg1">
                    <a:lumMod val="95000"/>
                  </a:schemeClr>
                </a:solidFill>
              </a:rPr>
              <a:t>Запитання 10</a:t>
            </a:r>
            <a:endParaRPr lang="uk-UA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179512" y="980728"/>
            <a:ext cx="87849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/>
              <a:t>За якою з формул обчислюється </a:t>
            </a:r>
            <a:r>
              <a:rPr lang="uk-UA" sz="3200" b="1" i="1" dirty="0" smtClean="0">
                <a:solidFill>
                  <a:schemeClr val="accent2">
                    <a:lumMod val="75000"/>
                  </a:schemeClr>
                </a:solidFill>
              </a:rPr>
              <a:t>тривалість подій </a:t>
            </a:r>
            <a:r>
              <a:rPr lang="uk-UA" sz="3200" dirty="0" smtClean="0"/>
              <a:t>в рухомій системі відліку?</a:t>
            </a:r>
            <a:endParaRPr lang="uk-UA" sz="32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343" y="2204864"/>
            <a:ext cx="8843483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кутник 4"/>
          <p:cNvSpPr/>
          <p:nvPr/>
        </p:nvSpPr>
        <p:spPr>
          <a:xfrm>
            <a:off x="4788024" y="3104964"/>
            <a:ext cx="2160240" cy="1908212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68757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79512" y="816799"/>
            <a:ext cx="61926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/>
              <a:t>Ракета рухається відносно нерухомого спостерігача на Землі з постійною релятивістською швидкістю. Що скаже спостерігач про </a:t>
            </a:r>
            <a:r>
              <a:rPr lang="uk-UA" sz="3200" b="1" i="1" dirty="0" smtClean="0">
                <a:solidFill>
                  <a:schemeClr val="accent2">
                    <a:lumMod val="75000"/>
                  </a:schemeClr>
                </a:solidFill>
              </a:rPr>
              <a:t>хід часу на ракеті</a:t>
            </a:r>
            <a:r>
              <a:rPr lang="uk-UA" sz="3200" dirty="0" smtClean="0"/>
              <a:t>?</a:t>
            </a:r>
            <a:endParaRPr lang="uk-UA" sz="3200" dirty="0"/>
          </a:p>
        </p:txBody>
      </p:sp>
      <p:sp>
        <p:nvSpPr>
          <p:cNvPr id="3" name="Підзаголовок 2"/>
          <p:cNvSpPr txBox="1">
            <a:spLocks/>
          </p:cNvSpPr>
          <p:nvPr/>
        </p:nvSpPr>
        <p:spPr>
          <a:xfrm>
            <a:off x="0" y="188640"/>
            <a:ext cx="9144000" cy="612068"/>
          </a:xfrm>
          <a:prstGeom prst="rect">
            <a:avLst/>
          </a:prstGeom>
          <a:gradFill>
            <a:gsLst>
              <a:gs pos="833">
                <a:schemeClr val="accent4">
                  <a:lumMod val="40000"/>
                  <a:lumOff val="60000"/>
                </a:schemeClr>
              </a:gs>
              <a:gs pos="9000">
                <a:schemeClr val="accent4">
                  <a:lumMod val="75000"/>
                </a:schemeClr>
              </a:gs>
              <a:gs pos="50000">
                <a:srgbClr val="7030A0"/>
              </a:gs>
              <a:gs pos="97917">
                <a:schemeClr val="accent4">
                  <a:lumMod val="60000"/>
                  <a:lumOff val="40000"/>
                </a:schemeClr>
              </a:gs>
              <a:gs pos="90000">
                <a:schemeClr val="accent4">
                  <a:lumMod val="7500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uk-UA" b="1" dirty="0" smtClean="0">
                <a:solidFill>
                  <a:schemeClr val="bg1">
                    <a:lumMod val="95000"/>
                  </a:schemeClr>
                </a:solidFill>
              </a:rPr>
              <a:t>Запитання 11</a:t>
            </a:r>
            <a:endParaRPr lang="uk-UA" b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0242" name="Picture 2" descr="http://vg-school5.at.ua/test/f10/stv/f10stv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908720"/>
            <a:ext cx="2457450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кутник 4"/>
          <p:cNvSpPr/>
          <p:nvPr/>
        </p:nvSpPr>
        <p:spPr>
          <a:xfrm>
            <a:off x="232183" y="3442689"/>
            <a:ext cx="872214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uk-UA" sz="2800" dirty="0" smtClean="0"/>
              <a:t>хід часу уповільниться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2800" dirty="0" smtClean="0"/>
              <a:t>хід часу прискориться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2800" dirty="0" smtClean="0"/>
              <a:t>хід часу залишиться незмінним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2800" dirty="0" smtClean="0"/>
              <a:t>хід часу спочатку уповільнюватиметься, а потім прискорюватиметься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2800" dirty="0" smtClean="0"/>
              <a:t>хід часу спочатку прискорюватиметься, а потім уповільнюватиметься</a:t>
            </a:r>
            <a:endParaRPr lang="uk-UA" sz="2800" dirty="0"/>
          </a:p>
        </p:txBody>
      </p:sp>
      <p:sp>
        <p:nvSpPr>
          <p:cNvPr id="7" name="Прямокутник 6"/>
          <p:cNvSpPr/>
          <p:nvPr/>
        </p:nvSpPr>
        <p:spPr>
          <a:xfrm>
            <a:off x="232183" y="3429000"/>
            <a:ext cx="4483834" cy="504056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52215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79512" y="908720"/>
            <a:ext cx="626469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/>
              <a:t>Ракета відлітає від Землі з постійною релятивістською швидкістю. Що скаже космонавт на ракеті про </a:t>
            </a:r>
            <a:r>
              <a:rPr lang="uk-UA" sz="3200" b="1" i="1" dirty="0" smtClean="0">
                <a:solidFill>
                  <a:schemeClr val="accent2">
                    <a:lumMod val="75000"/>
                  </a:schemeClr>
                </a:solidFill>
              </a:rPr>
              <a:t>хід часу на Землі</a:t>
            </a:r>
            <a:r>
              <a:rPr lang="uk-UA" sz="3200" dirty="0" smtClean="0"/>
              <a:t>?</a:t>
            </a:r>
            <a:endParaRPr lang="uk-UA" sz="3200" dirty="0"/>
          </a:p>
        </p:txBody>
      </p:sp>
      <p:sp>
        <p:nvSpPr>
          <p:cNvPr id="3" name="Підзаголовок 2"/>
          <p:cNvSpPr txBox="1">
            <a:spLocks/>
          </p:cNvSpPr>
          <p:nvPr/>
        </p:nvSpPr>
        <p:spPr>
          <a:xfrm>
            <a:off x="0" y="188640"/>
            <a:ext cx="9144000" cy="612068"/>
          </a:xfrm>
          <a:prstGeom prst="rect">
            <a:avLst/>
          </a:prstGeom>
          <a:gradFill>
            <a:gsLst>
              <a:gs pos="833">
                <a:schemeClr val="accent4">
                  <a:lumMod val="40000"/>
                  <a:lumOff val="60000"/>
                </a:schemeClr>
              </a:gs>
              <a:gs pos="9000">
                <a:schemeClr val="accent4">
                  <a:lumMod val="75000"/>
                </a:schemeClr>
              </a:gs>
              <a:gs pos="50000">
                <a:srgbClr val="7030A0"/>
              </a:gs>
              <a:gs pos="97917">
                <a:schemeClr val="accent4">
                  <a:lumMod val="60000"/>
                  <a:lumOff val="40000"/>
                </a:schemeClr>
              </a:gs>
              <a:gs pos="90000">
                <a:schemeClr val="accent4">
                  <a:lumMod val="7500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uk-UA" b="1" dirty="0" smtClean="0">
                <a:solidFill>
                  <a:schemeClr val="bg1">
                    <a:lumMod val="95000"/>
                  </a:schemeClr>
                </a:solidFill>
              </a:rPr>
              <a:t>Запитання 12</a:t>
            </a:r>
            <a:endParaRPr lang="uk-UA" b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4" name="Picture 2" descr="http://vg-school5.at.ua/test/f10/stv/f10stv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908720"/>
            <a:ext cx="2457450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кутник 4"/>
          <p:cNvSpPr/>
          <p:nvPr/>
        </p:nvSpPr>
        <p:spPr>
          <a:xfrm>
            <a:off x="179512" y="3140968"/>
            <a:ext cx="872214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uk-UA" sz="3200" dirty="0" smtClean="0"/>
              <a:t>хід часу уповільниться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3200" dirty="0" smtClean="0"/>
              <a:t>хід часу прискориться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3200" dirty="0" smtClean="0"/>
              <a:t>хід часу залишиться незмінним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3200" dirty="0" smtClean="0"/>
              <a:t>хід часу спочатку уповільнюватиметься, а потім прискорюватиметься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3200" dirty="0" smtClean="0"/>
              <a:t>хід часу спочатку прискорюватиметься, а потім уповільнюватиметься</a:t>
            </a:r>
            <a:endParaRPr lang="uk-UA" sz="3200" dirty="0"/>
          </a:p>
        </p:txBody>
      </p:sp>
      <p:sp>
        <p:nvSpPr>
          <p:cNvPr id="6" name="Прямокутник 5"/>
          <p:cNvSpPr/>
          <p:nvPr/>
        </p:nvSpPr>
        <p:spPr>
          <a:xfrm>
            <a:off x="232183" y="3187858"/>
            <a:ext cx="4483834" cy="504056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38596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07504" y="908720"/>
            <a:ext cx="60486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/>
              <a:t>Ракета відлітає від Землі з постійною релятивістською швидкістю. Що скаже космонавт на ракеті про </a:t>
            </a:r>
            <a:r>
              <a:rPr lang="uk-UA" sz="3200" b="1" i="1" dirty="0" smtClean="0">
                <a:solidFill>
                  <a:schemeClr val="accent2">
                    <a:lumMod val="75000"/>
                  </a:schemeClr>
                </a:solidFill>
              </a:rPr>
              <a:t>масу Землі</a:t>
            </a:r>
            <a:r>
              <a:rPr lang="uk-UA" sz="3200" dirty="0" smtClean="0"/>
              <a:t>?</a:t>
            </a:r>
            <a:endParaRPr lang="uk-UA" sz="3200" dirty="0"/>
          </a:p>
        </p:txBody>
      </p:sp>
      <p:sp>
        <p:nvSpPr>
          <p:cNvPr id="3" name="Підзаголовок 2"/>
          <p:cNvSpPr txBox="1">
            <a:spLocks/>
          </p:cNvSpPr>
          <p:nvPr/>
        </p:nvSpPr>
        <p:spPr>
          <a:xfrm>
            <a:off x="0" y="188640"/>
            <a:ext cx="9144000" cy="612068"/>
          </a:xfrm>
          <a:prstGeom prst="rect">
            <a:avLst/>
          </a:prstGeom>
          <a:gradFill>
            <a:gsLst>
              <a:gs pos="833">
                <a:schemeClr val="accent4">
                  <a:lumMod val="40000"/>
                  <a:lumOff val="60000"/>
                </a:schemeClr>
              </a:gs>
              <a:gs pos="9000">
                <a:schemeClr val="accent4">
                  <a:lumMod val="75000"/>
                </a:schemeClr>
              </a:gs>
              <a:gs pos="50000">
                <a:srgbClr val="7030A0"/>
              </a:gs>
              <a:gs pos="97917">
                <a:schemeClr val="accent4">
                  <a:lumMod val="60000"/>
                  <a:lumOff val="40000"/>
                </a:schemeClr>
              </a:gs>
              <a:gs pos="90000">
                <a:schemeClr val="accent4">
                  <a:lumMod val="7500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uk-UA" b="1" dirty="0" smtClean="0">
                <a:solidFill>
                  <a:schemeClr val="bg1">
                    <a:lumMod val="95000"/>
                  </a:schemeClr>
                </a:solidFill>
              </a:rPr>
              <a:t>Запитання 13</a:t>
            </a:r>
            <a:endParaRPr lang="uk-UA" b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2290" name="Picture 2" descr="http://vg-school5.at.ua/test/f10/stv/f10stv_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908720"/>
            <a:ext cx="2867025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кутник 3"/>
          <p:cNvSpPr/>
          <p:nvPr/>
        </p:nvSpPr>
        <p:spPr>
          <a:xfrm>
            <a:off x="251519" y="3212976"/>
            <a:ext cx="877168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uk-UA" sz="3200" dirty="0" smtClean="0"/>
              <a:t>маса зменшилась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3200" dirty="0" smtClean="0"/>
              <a:t>маса збільшилась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3200" dirty="0" smtClean="0"/>
              <a:t>маса залишилася незмінною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3200" dirty="0" smtClean="0"/>
              <a:t>маса спочатку збільшиться, а потім зменшиться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3200" dirty="0" smtClean="0"/>
              <a:t>маса спочатку зменшиться, а потім збільшиться</a:t>
            </a:r>
            <a:endParaRPr lang="uk-UA" sz="3200" dirty="0"/>
          </a:p>
        </p:txBody>
      </p:sp>
      <p:sp>
        <p:nvSpPr>
          <p:cNvPr id="6" name="Прямокутник 5"/>
          <p:cNvSpPr/>
          <p:nvPr/>
        </p:nvSpPr>
        <p:spPr>
          <a:xfrm>
            <a:off x="251519" y="3789040"/>
            <a:ext cx="3744417" cy="504056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0103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ідзаголовок 2"/>
          <p:cNvSpPr txBox="1">
            <a:spLocks/>
          </p:cNvSpPr>
          <p:nvPr/>
        </p:nvSpPr>
        <p:spPr>
          <a:xfrm>
            <a:off x="0" y="188640"/>
            <a:ext cx="9144000" cy="612068"/>
          </a:xfrm>
          <a:prstGeom prst="rect">
            <a:avLst/>
          </a:prstGeom>
          <a:gradFill>
            <a:gsLst>
              <a:gs pos="833">
                <a:schemeClr val="accent4">
                  <a:lumMod val="40000"/>
                  <a:lumOff val="60000"/>
                </a:schemeClr>
              </a:gs>
              <a:gs pos="9000">
                <a:schemeClr val="accent4">
                  <a:lumMod val="75000"/>
                </a:schemeClr>
              </a:gs>
              <a:gs pos="50000">
                <a:srgbClr val="7030A0"/>
              </a:gs>
              <a:gs pos="97917">
                <a:schemeClr val="accent4">
                  <a:lumMod val="60000"/>
                  <a:lumOff val="40000"/>
                </a:schemeClr>
              </a:gs>
              <a:gs pos="90000">
                <a:schemeClr val="accent4">
                  <a:lumMod val="7500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uk-UA" b="1" dirty="0" smtClean="0">
                <a:solidFill>
                  <a:schemeClr val="bg1">
                    <a:lumMod val="95000"/>
                  </a:schemeClr>
                </a:solidFill>
              </a:rPr>
              <a:t>Запитання 14</a:t>
            </a:r>
            <a:endParaRPr lang="uk-UA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107504" y="908720"/>
            <a:ext cx="71287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/>
              <a:t>На космічному кораблі, що відлітає від Землі з релятивістською швидкістю, клацає годинник. Що скаже </a:t>
            </a:r>
            <a:r>
              <a:rPr lang="uk-UA" sz="3200" b="1" i="1" dirty="0" smtClean="0">
                <a:solidFill>
                  <a:schemeClr val="accent2">
                    <a:lumMod val="75000"/>
                  </a:schemeClr>
                </a:solidFill>
              </a:rPr>
              <a:t>космонавт на кораблі </a:t>
            </a:r>
            <a:r>
              <a:rPr lang="uk-UA" sz="3200" dirty="0" smtClean="0"/>
              <a:t>і </a:t>
            </a:r>
            <a:r>
              <a:rPr lang="uk-UA" sz="3200" b="1" i="1" dirty="0" smtClean="0">
                <a:solidFill>
                  <a:schemeClr val="accent2">
                    <a:lumMod val="75000"/>
                  </a:schemeClr>
                </a:solidFill>
              </a:rPr>
              <a:t>спостерігач на Землі </a:t>
            </a:r>
            <a:r>
              <a:rPr lang="uk-UA" sz="3200" dirty="0" smtClean="0"/>
              <a:t>про клацання годинника після відльоту?</a:t>
            </a:r>
            <a:endParaRPr lang="uk-UA" sz="3200" dirty="0"/>
          </a:p>
        </p:txBody>
      </p:sp>
      <p:pic>
        <p:nvPicPr>
          <p:cNvPr id="14338" name="Picture 2" descr="http://vg-school5.at.ua/test/f10/stv/f10stv_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951874"/>
            <a:ext cx="1685925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кутник 3"/>
          <p:cNvSpPr/>
          <p:nvPr/>
        </p:nvSpPr>
        <p:spPr>
          <a:xfrm>
            <a:off x="0" y="3645024"/>
            <a:ext cx="91782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uk-UA" sz="2400" dirty="0" smtClean="0"/>
              <a:t>космонавт скаже, що клацання годинника прискорилось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uk-UA" sz="2400" dirty="0" smtClean="0"/>
              <a:t>космонавт скаже, що клацання годинника уповільнилось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uk-UA" sz="2400" dirty="0" smtClean="0"/>
              <a:t>космонавт скаже, що клацання годинника не змінилось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uk-UA" sz="2400" dirty="0" smtClean="0"/>
              <a:t>спостерігач на Землі скаже, що клацання годинника уповільнилось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uk-UA" sz="2400" dirty="0" smtClean="0"/>
              <a:t>спостерігач на Землі скаже, що клацання годинника прискорилось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uk-UA" sz="2400" dirty="0" smtClean="0"/>
              <a:t>спостерігач на Землі скаже, що клацання годинника не змінилось</a:t>
            </a:r>
            <a:endParaRPr lang="uk-UA" sz="2400" dirty="0"/>
          </a:p>
        </p:txBody>
      </p:sp>
      <p:sp>
        <p:nvSpPr>
          <p:cNvPr id="6" name="Прямокутник 5"/>
          <p:cNvSpPr/>
          <p:nvPr/>
        </p:nvSpPr>
        <p:spPr>
          <a:xfrm>
            <a:off x="56487" y="4437111"/>
            <a:ext cx="8980009" cy="1152129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75412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ідзаголовок 2"/>
          <p:cNvSpPr txBox="1">
            <a:spLocks/>
          </p:cNvSpPr>
          <p:nvPr/>
        </p:nvSpPr>
        <p:spPr>
          <a:xfrm>
            <a:off x="0" y="188640"/>
            <a:ext cx="9144000" cy="612068"/>
          </a:xfrm>
          <a:prstGeom prst="rect">
            <a:avLst/>
          </a:prstGeom>
          <a:gradFill>
            <a:gsLst>
              <a:gs pos="833">
                <a:schemeClr val="accent4">
                  <a:lumMod val="40000"/>
                  <a:lumOff val="60000"/>
                </a:schemeClr>
              </a:gs>
              <a:gs pos="9000">
                <a:schemeClr val="accent4">
                  <a:lumMod val="75000"/>
                </a:schemeClr>
              </a:gs>
              <a:gs pos="50000">
                <a:srgbClr val="7030A0"/>
              </a:gs>
              <a:gs pos="97917">
                <a:schemeClr val="accent4">
                  <a:lumMod val="60000"/>
                  <a:lumOff val="40000"/>
                </a:schemeClr>
              </a:gs>
              <a:gs pos="90000">
                <a:schemeClr val="accent4">
                  <a:lumMod val="7500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uk-UA" b="1" dirty="0" smtClean="0">
                <a:solidFill>
                  <a:schemeClr val="bg1">
                    <a:lumMod val="95000"/>
                  </a:schemeClr>
                </a:solidFill>
              </a:rPr>
              <a:t>Запитання 15</a:t>
            </a:r>
            <a:endParaRPr lang="uk-UA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107504" y="908720"/>
            <a:ext cx="88569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/>
              <a:t>Хто із вказаних вчених вперше виміряв швидкість світла?</a:t>
            </a:r>
            <a:endParaRPr lang="uk-UA" sz="3200" dirty="0"/>
          </a:p>
        </p:txBody>
      </p:sp>
      <p:sp>
        <p:nvSpPr>
          <p:cNvPr id="4" name="Прямокутник 3"/>
          <p:cNvSpPr/>
          <p:nvPr/>
        </p:nvSpPr>
        <p:spPr>
          <a:xfrm>
            <a:off x="251520" y="2004419"/>
            <a:ext cx="59046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uk-UA" sz="3200" dirty="0" smtClean="0"/>
              <a:t>Галілео Галілей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uk-UA" sz="3200" dirty="0" err="1" smtClean="0"/>
              <a:t>Ісаак</a:t>
            </a:r>
            <a:r>
              <a:rPr lang="uk-UA" sz="3200" dirty="0" smtClean="0"/>
              <a:t> Ньютон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uk-UA" sz="3200" dirty="0" smtClean="0"/>
              <a:t>Альберт Ейнштейн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uk-UA" sz="3200" dirty="0" smtClean="0"/>
              <a:t>Олаф </a:t>
            </a:r>
            <a:r>
              <a:rPr lang="uk-UA" sz="3200" dirty="0" err="1" smtClean="0"/>
              <a:t>Ремер</a:t>
            </a:r>
            <a:endParaRPr lang="uk-UA" sz="32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uk-UA" sz="3200" dirty="0" smtClean="0"/>
              <a:t>Альберт </a:t>
            </a:r>
            <a:r>
              <a:rPr lang="uk-UA" sz="3200" dirty="0" err="1" smtClean="0"/>
              <a:t>Майкельсон</a:t>
            </a:r>
            <a:endParaRPr lang="uk-UA" sz="32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uk-UA" sz="3200" dirty="0" smtClean="0"/>
              <a:t>Луї </a:t>
            </a:r>
            <a:r>
              <a:rPr lang="uk-UA" sz="3200" dirty="0" err="1" smtClean="0"/>
              <a:t>Фізо</a:t>
            </a:r>
            <a:endParaRPr lang="uk-UA" sz="32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uk-UA" sz="3200" dirty="0" err="1" smtClean="0"/>
              <a:t>Блез</a:t>
            </a:r>
            <a:r>
              <a:rPr lang="uk-UA" sz="3200" dirty="0" smtClean="0"/>
              <a:t> Паскаль</a:t>
            </a:r>
            <a:endParaRPr lang="uk-UA" sz="3200" dirty="0"/>
          </a:p>
        </p:txBody>
      </p:sp>
      <p:sp>
        <p:nvSpPr>
          <p:cNvPr id="5" name="Прямокутник 4"/>
          <p:cNvSpPr/>
          <p:nvPr/>
        </p:nvSpPr>
        <p:spPr>
          <a:xfrm>
            <a:off x="251518" y="3544689"/>
            <a:ext cx="4284478" cy="504056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5362" name="Picture 2" descr="http://znaniya-sila.narod.ru/people/fot/roemer_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733" y="1556792"/>
            <a:ext cx="2381250" cy="27432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://school.xvatit.com/images/9/98/3013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74229" y="4472967"/>
            <a:ext cx="2890259" cy="2141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7512" y="6309320"/>
            <a:ext cx="4392490" cy="369332"/>
          </a:xfrm>
          <a:prstGeom prst="rect">
            <a:avLst/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bg1">
                    <a:lumMod val="50000"/>
                  </a:schemeClr>
                </a:solidFill>
              </a:rPr>
              <a:t>Автор презентації В.М.Данилюк  2015 рік</a:t>
            </a:r>
            <a:endParaRPr lang="uk-UA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79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43508" y="5661248"/>
            <a:ext cx="8856983" cy="1080120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 smtClean="0"/>
              <a:t>За якою з формул обчислюється довжина рухомого тіла в релятивістській механіці?</a:t>
            </a:r>
            <a:endParaRPr lang="uk-UA" dirty="0"/>
          </a:p>
        </p:txBody>
      </p:sp>
      <p:sp>
        <p:nvSpPr>
          <p:cNvPr id="4" name="Підзаголовок 2"/>
          <p:cNvSpPr txBox="1">
            <a:spLocks/>
          </p:cNvSpPr>
          <p:nvPr/>
        </p:nvSpPr>
        <p:spPr>
          <a:xfrm>
            <a:off x="0" y="188640"/>
            <a:ext cx="9144000" cy="612068"/>
          </a:xfrm>
          <a:prstGeom prst="rect">
            <a:avLst/>
          </a:prstGeom>
          <a:gradFill>
            <a:gsLst>
              <a:gs pos="833">
                <a:schemeClr val="accent4">
                  <a:lumMod val="40000"/>
                  <a:lumOff val="60000"/>
                </a:schemeClr>
              </a:gs>
              <a:gs pos="9000">
                <a:schemeClr val="accent4">
                  <a:lumMod val="75000"/>
                </a:schemeClr>
              </a:gs>
              <a:gs pos="50000">
                <a:srgbClr val="7030A0"/>
              </a:gs>
              <a:gs pos="97917">
                <a:schemeClr val="accent4">
                  <a:lumMod val="60000"/>
                  <a:lumOff val="40000"/>
                </a:schemeClr>
              </a:gs>
              <a:gs pos="90000">
                <a:schemeClr val="accent4">
                  <a:lumMod val="7500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uk-UA" b="1" dirty="0" smtClean="0">
                <a:solidFill>
                  <a:schemeClr val="bg1">
                    <a:lumMod val="95000"/>
                  </a:schemeClr>
                </a:solidFill>
              </a:rPr>
              <a:t>Запитання 1</a:t>
            </a:r>
            <a:endParaRPr lang="uk-UA" b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026" name="Picture 2" descr="http://vg-school5.at.ua/test/f10/stv/f10stv_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56" y="980728"/>
            <a:ext cx="8704311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кутник 4"/>
          <p:cNvSpPr/>
          <p:nvPr/>
        </p:nvSpPr>
        <p:spPr>
          <a:xfrm>
            <a:off x="234356" y="980728"/>
            <a:ext cx="2537444" cy="1548172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26213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ідзаголовок 2"/>
          <p:cNvSpPr txBox="1">
            <a:spLocks/>
          </p:cNvSpPr>
          <p:nvPr/>
        </p:nvSpPr>
        <p:spPr>
          <a:xfrm>
            <a:off x="0" y="188640"/>
            <a:ext cx="9144000" cy="612068"/>
          </a:xfrm>
          <a:prstGeom prst="rect">
            <a:avLst/>
          </a:prstGeom>
          <a:gradFill>
            <a:gsLst>
              <a:gs pos="833">
                <a:schemeClr val="accent4">
                  <a:lumMod val="40000"/>
                  <a:lumOff val="60000"/>
                </a:schemeClr>
              </a:gs>
              <a:gs pos="9000">
                <a:schemeClr val="accent4">
                  <a:lumMod val="75000"/>
                </a:schemeClr>
              </a:gs>
              <a:gs pos="50000">
                <a:srgbClr val="7030A0"/>
              </a:gs>
              <a:gs pos="97917">
                <a:schemeClr val="accent4">
                  <a:lumMod val="60000"/>
                  <a:lumOff val="40000"/>
                </a:schemeClr>
              </a:gs>
              <a:gs pos="90000">
                <a:schemeClr val="accent4">
                  <a:lumMod val="7500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uk-UA" b="1" dirty="0" smtClean="0">
                <a:solidFill>
                  <a:schemeClr val="bg1">
                    <a:lumMod val="95000"/>
                  </a:schemeClr>
                </a:solidFill>
              </a:rPr>
              <a:t>Запитання 2</a:t>
            </a:r>
            <a:endParaRPr lang="uk-UA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179512" y="1124744"/>
            <a:ext cx="87849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 smtClean="0"/>
              <a:t>Чи може швидкість бути більшою, ніж швидкість світла </a:t>
            </a:r>
            <a:r>
              <a:rPr lang="uk-UA" sz="3200" b="1" i="1" dirty="0" smtClean="0">
                <a:solidFill>
                  <a:schemeClr val="accent2"/>
                </a:solidFill>
              </a:rPr>
              <a:t>у воді</a:t>
            </a:r>
            <a:r>
              <a:rPr lang="uk-UA" sz="3200" b="1" dirty="0" smtClean="0"/>
              <a:t>?</a:t>
            </a:r>
            <a:endParaRPr lang="uk-UA" sz="3200" b="1" dirty="0"/>
          </a:p>
        </p:txBody>
      </p:sp>
      <p:sp>
        <p:nvSpPr>
          <p:cNvPr id="6" name="Прямокутник 5"/>
          <p:cNvSpPr/>
          <p:nvPr/>
        </p:nvSpPr>
        <p:spPr>
          <a:xfrm>
            <a:off x="539552" y="2564904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uk-UA" sz="3200" dirty="0" smtClean="0"/>
              <a:t>ні, це неможливо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uk-UA" sz="3200" dirty="0" smtClean="0"/>
              <a:t>так, може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uk-UA" sz="3200" dirty="0" smtClean="0"/>
              <a:t>швидкість світла у воді - гранична у природі</a:t>
            </a:r>
            <a:endParaRPr lang="uk-UA" sz="3200" dirty="0"/>
          </a:p>
        </p:txBody>
      </p:sp>
      <p:sp>
        <p:nvSpPr>
          <p:cNvPr id="8" name="Прямокутник 7"/>
          <p:cNvSpPr/>
          <p:nvPr/>
        </p:nvSpPr>
        <p:spPr>
          <a:xfrm>
            <a:off x="521161" y="3079704"/>
            <a:ext cx="2610679" cy="540060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Прямокутник 8"/>
          <p:cNvSpPr/>
          <p:nvPr/>
        </p:nvSpPr>
        <p:spPr>
          <a:xfrm>
            <a:off x="179512" y="4653136"/>
            <a:ext cx="8784976" cy="1944216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i="1" dirty="0" smtClean="0">
                <a:solidFill>
                  <a:schemeClr val="accent2">
                    <a:lumMod val="75000"/>
                  </a:schemeClr>
                </a:solidFill>
              </a:rPr>
              <a:t>Швидкість світла у воді – не гранична; максимальна швидкість – </a:t>
            </a:r>
            <a:r>
              <a:rPr lang="uk-UA" sz="3200" b="1" i="1" dirty="0" err="1" smtClean="0">
                <a:solidFill>
                  <a:schemeClr val="accent2">
                    <a:lumMod val="75000"/>
                  </a:schemeClr>
                </a:solidFill>
              </a:rPr>
              <a:t>швидкість</a:t>
            </a:r>
            <a:r>
              <a:rPr lang="uk-UA" sz="3200" b="1" i="1" dirty="0" smtClean="0">
                <a:solidFill>
                  <a:schemeClr val="accent2">
                    <a:lumMod val="75000"/>
                  </a:schemeClr>
                </a:solidFill>
              </a:rPr>
              <a:t> світла в пустоті (вакуумі)</a:t>
            </a:r>
            <a:endParaRPr lang="uk-UA" sz="3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996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-3314" y="980728"/>
            <a:ext cx="914731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 smtClean="0"/>
              <a:t>Чи можна застосовувати формули релятивістської механіки до звичних нам рухів на Землі?</a:t>
            </a:r>
            <a:endParaRPr lang="uk-UA" sz="3200" dirty="0"/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0" y="188640"/>
            <a:ext cx="9144000" cy="612068"/>
          </a:xfrm>
          <a:prstGeom prst="rect">
            <a:avLst/>
          </a:prstGeom>
          <a:gradFill>
            <a:gsLst>
              <a:gs pos="833">
                <a:schemeClr val="accent4">
                  <a:lumMod val="40000"/>
                  <a:lumOff val="60000"/>
                </a:schemeClr>
              </a:gs>
              <a:gs pos="9000">
                <a:schemeClr val="accent4">
                  <a:lumMod val="75000"/>
                </a:schemeClr>
              </a:gs>
              <a:gs pos="50000">
                <a:srgbClr val="7030A0"/>
              </a:gs>
              <a:gs pos="97917">
                <a:schemeClr val="accent4">
                  <a:lumMod val="60000"/>
                  <a:lumOff val="40000"/>
                </a:schemeClr>
              </a:gs>
              <a:gs pos="90000">
                <a:schemeClr val="accent4">
                  <a:lumMod val="7500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uk-UA" b="1" dirty="0" smtClean="0">
                <a:solidFill>
                  <a:schemeClr val="bg1">
                    <a:lumMod val="95000"/>
                  </a:schemeClr>
                </a:solidFill>
              </a:rPr>
              <a:t>Запитання 3</a:t>
            </a:r>
            <a:endParaRPr lang="uk-UA" b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2050" name="Picture 2" descr="http://vg-school5.at.ua/test/f10/stv/f10stv_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718" y="2132856"/>
            <a:ext cx="3891474" cy="2293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кутник 5"/>
          <p:cNvSpPr/>
          <p:nvPr/>
        </p:nvSpPr>
        <p:spPr>
          <a:xfrm>
            <a:off x="173764" y="2163890"/>
            <a:ext cx="490195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uk-UA" sz="3200" smtClean="0"/>
              <a:t>ні, бо ці формули застосовні лише до великих швидкостей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uk-UA" sz="3200" smtClean="0"/>
              <a:t>ні, бо отримаємо невірні результати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uk-UA" sz="3200" smtClean="0"/>
              <a:t>так, але лише для дуже швидких рухів (куля, ракета тощо)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uk-UA" sz="3200" smtClean="0"/>
              <a:t>так, для будь-яких рухів</a:t>
            </a:r>
            <a:endParaRPr lang="uk-UA" sz="3200"/>
          </a:p>
        </p:txBody>
      </p:sp>
      <p:sp>
        <p:nvSpPr>
          <p:cNvPr id="8" name="Прямокутник 7"/>
          <p:cNvSpPr/>
          <p:nvPr/>
        </p:nvSpPr>
        <p:spPr>
          <a:xfrm>
            <a:off x="173764" y="6142966"/>
            <a:ext cx="4830284" cy="540060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Прямокутник 8"/>
          <p:cNvSpPr/>
          <p:nvPr/>
        </p:nvSpPr>
        <p:spPr>
          <a:xfrm>
            <a:off x="5075718" y="4509120"/>
            <a:ext cx="3888770" cy="2179085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i="1" dirty="0" smtClean="0">
                <a:solidFill>
                  <a:schemeClr val="accent2">
                    <a:lumMod val="75000"/>
                  </a:schemeClr>
                </a:solidFill>
              </a:rPr>
              <a:t>Формули СТВ універсальні </a:t>
            </a:r>
            <a:br>
              <a:rPr lang="uk-UA" sz="3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uk-UA" sz="3200" b="1" i="1" dirty="0" smtClean="0">
                <a:solidFill>
                  <a:schemeClr val="accent2">
                    <a:lumMod val="75000"/>
                  </a:schemeClr>
                </a:solidFill>
              </a:rPr>
              <a:t>і застосовні </a:t>
            </a:r>
            <a:br>
              <a:rPr lang="uk-UA" sz="3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uk-UA" sz="3200" b="1" i="1" dirty="0" smtClean="0">
                <a:solidFill>
                  <a:schemeClr val="accent2">
                    <a:lumMod val="75000"/>
                  </a:schemeClr>
                </a:solidFill>
              </a:rPr>
              <a:t>до всіх рухів</a:t>
            </a:r>
            <a:endParaRPr lang="uk-UA" sz="3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97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ідзаголовок 2"/>
          <p:cNvSpPr txBox="1">
            <a:spLocks/>
          </p:cNvSpPr>
          <p:nvPr/>
        </p:nvSpPr>
        <p:spPr>
          <a:xfrm>
            <a:off x="0" y="188640"/>
            <a:ext cx="9144000" cy="612068"/>
          </a:xfrm>
          <a:prstGeom prst="rect">
            <a:avLst/>
          </a:prstGeom>
          <a:gradFill>
            <a:gsLst>
              <a:gs pos="833">
                <a:schemeClr val="accent4">
                  <a:lumMod val="40000"/>
                  <a:lumOff val="60000"/>
                </a:schemeClr>
              </a:gs>
              <a:gs pos="9000">
                <a:schemeClr val="accent4">
                  <a:lumMod val="75000"/>
                </a:schemeClr>
              </a:gs>
              <a:gs pos="50000">
                <a:srgbClr val="7030A0"/>
              </a:gs>
              <a:gs pos="97917">
                <a:schemeClr val="accent4">
                  <a:lumMod val="60000"/>
                  <a:lumOff val="40000"/>
                </a:schemeClr>
              </a:gs>
              <a:gs pos="90000">
                <a:schemeClr val="accent4">
                  <a:lumMod val="7500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uk-UA" b="1" dirty="0" smtClean="0">
                <a:solidFill>
                  <a:schemeClr val="bg1">
                    <a:lumMod val="95000"/>
                  </a:schemeClr>
                </a:solidFill>
              </a:rPr>
              <a:t>Запитання 4</a:t>
            </a:r>
            <a:endParaRPr lang="uk-UA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98443" y="845265"/>
            <a:ext cx="57606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/>
              <a:t>Ракета відлітає від нерухомого спостерігача з релятивістською швидкістю. Що скаже спостерігач про довжину ракети?</a:t>
            </a:r>
            <a:endParaRPr lang="uk-UA" sz="3200" dirty="0"/>
          </a:p>
        </p:txBody>
      </p:sp>
      <p:pic>
        <p:nvPicPr>
          <p:cNvPr id="4098" name="Picture 2" descr="http://vg-school5.at.ua/test/f10/stv/f10stv_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981" y="990600"/>
            <a:ext cx="3325376" cy="2078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кутник 5"/>
          <p:cNvSpPr/>
          <p:nvPr/>
        </p:nvSpPr>
        <p:spPr>
          <a:xfrm>
            <a:off x="182081" y="3272964"/>
            <a:ext cx="877983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uk-UA" sz="3200" dirty="0" smtClean="0"/>
              <a:t>довжина не зміниться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3200" dirty="0" smtClean="0"/>
              <a:t>довжина скоротиться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3200" dirty="0" smtClean="0"/>
              <a:t>довжина збільшиться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3200" dirty="0" smtClean="0"/>
              <a:t>зміниться не довжина, а ширина ракети</a:t>
            </a:r>
            <a:endParaRPr lang="uk-UA" sz="3200" dirty="0"/>
          </a:p>
        </p:txBody>
      </p:sp>
      <p:sp>
        <p:nvSpPr>
          <p:cNvPr id="8" name="Прямокутник 7"/>
          <p:cNvSpPr/>
          <p:nvPr/>
        </p:nvSpPr>
        <p:spPr>
          <a:xfrm>
            <a:off x="126232" y="3861048"/>
            <a:ext cx="4283429" cy="540060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7" name="Групувати 6"/>
          <p:cNvGrpSpPr/>
          <p:nvPr/>
        </p:nvGrpSpPr>
        <p:grpSpPr>
          <a:xfrm>
            <a:off x="179512" y="5458672"/>
            <a:ext cx="8849885" cy="1399328"/>
            <a:chOff x="179512" y="5458672"/>
            <a:chExt cx="8849885" cy="1399328"/>
          </a:xfrm>
        </p:grpSpPr>
        <p:sp>
          <p:nvSpPr>
            <p:cNvPr id="9" name="Прямокутник 8"/>
            <p:cNvSpPr/>
            <p:nvPr/>
          </p:nvSpPr>
          <p:spPr>
            <a:xfrm>
              <a:off x="179512" y="5625244"/>
              <a:ext cx="8784976" cy="972108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uk-UA" sz="3200" b="1" i="1" dirty="0" smtClean="0">
                  <a:solidFill>
                    <a:schemeClr val="accent2">
                      <a:lumMod val="75000"/>
                    </a:schemeClr>
                  </a:solidFill>
                </a:rPr>
                <a:t>   Довжина скоротиться згідно</a:t>
              </a:r>
              <a:endParaRPr lang="uk-UA" sz="3200" b="1" i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pic>
          <p:nvPicPr>
            <p:cNvPr id="10" name="Picture 2" descr="http://vg-school5.at.ua/test/f10/stv/f10stv_02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732240" y="5458672"/>
              <a:ext cx="2297157" cy="13993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81313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ідзаголовок 2"/>
          <p:cNvSpPr txBox="1">
            <a:spLocks/>
          </p:cNvSpPr>
          <p:nvPr/>
        </p:nvSpPr>
        <p:spPr>
          <a:xfrm>
            <a:off x="0" y="188640"/>
            <a:ext cx="9144000" cy="612068"/>
          </a:xfrm>
          <a:prstGeom prst="rect">
            <a:avLst/>
          </a:prstGeom>
          <a:gradFill>
            <a:gsLst>
              <a:gs pos="833">
                <a:schemeClr val="accent4">
                  <a:lumMod val="40000"/>
                  <a:lumOff val="60000"/>
                </a:schemeClr>
              </a:gs>
              <a:gs pos="9000">
                <a:schemeClr val="accent4">
                  <a:lumMod val="75000"/>
                </a:schemeClr>
              </a:gs>
              <a:gs pos="50000">
                <a:srgbClr val="7030A0"/>
              </a:gs>
              <a:gs pos="97917">
                <a:schemeClr val="accent4">
                  <a:lumMod val="60000"/>
                  <a:lumOff val="40000"/>
                </a:schemeClr>
              </a:gs>
              <a:gs pos="90000">
                <a:schemeClr val="accent4">
                  <a:lumMod val="7500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uk-UA" b="1" dirty="0" smtClean="0">
                <a:solidFill>
                  <a:schemeClr val="bg1">
                    <a:lumMod val="95000"/>
                  </a:schemeClr>
                </a:solidFill>
              </a:rPr>
              <a:t>Запитання 5</a:t>
            </a:r>
            <a:endParaRPr lang="uk-UA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119133" y="801659"/>
            <a:ext cx="626469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/>
              <a:t>Якщо ми щойно помітили на Сонці спалах, то коли насправді цей спалах відбувся? Відстань до Сонця 150 </a:t>
            </a:r>
            <a:r>
              <a:rPr lang="uk-UA" sz="3200" dirty="0" err="1" smtClean="0"/>
              <a:t>млн.км</a:t>
            </a:r>
            <a:r>
              <a:rPr lang="uk-UA" sz="3200" dirty="0" smtClean="0"/>
              <a:t>.</a:t>
            </a:r>
            <a:endParaRPr lang="uk-UA" sz="3200" dirty="0"/>
          </a:p>
        </p:txBody>
      </p:sp>
      <p:pic>
        <p:nvPicPr>
          <p:cNvPr id="5122" name="Picture 2" descr="http://vg-school5.at.ua/test/f10/stv/f10stv_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961173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кутник 5"/>
          <p:cNvSpPr/>
          <p:nvPr/>
        </p:nvSpPr>
        <p:spPr>
          <a:xfrm>
            <a:off x="119133" y="3042831"/>
            <a:ext cx="690113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uk-UA" sz="3200" dirty="0" smtClean="0"/>
              <a:t>одночасно з нашим спостереженням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3200" dirty="0" smtClean="0"/>
              <a:t>кілька секунд тому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3200" dirty="0" smtClean="0"/>
              <a:t>кілька хвилин тому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3200" dirty="0" smtClean="0"/>
              <a:t>кілька діб тому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3200" dirty="0" smtClean="0"/>
              <a:t>кілька місяців тому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3200" dirty="0" smtClean="0"/>
              <a:t>кілька років тому</a:t>
            </a:r>
            <a:endParaRPr lang="uk-UA" sz="3200" dirty="0"/>
          </a:p>
        </p:txBody>
      </p:sp>
      <p:sp>
        <p:nvSpPr>
          <p:cNvPr id="8" name="Прямокутник 7"/>
          <p:cNvSpPr/>
          <p:nvPr/>
        </p:nvSpPr>
        <p:spPr>
          <a:xfrm>
            <a:off x="119134" y="4066427"/>
            <a:ext cx="3781376" cy="540060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Прямокутник 8"/>
          <p:cNvSpPr/>
          <p:nvPr/>
        </p:nvSpPr>
        <p:spPr>
          <a:xfrm>
            <a:off x="4355976" y="3717032"/>
            <a:ext cx="4608512" cy="2971173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i="1" dirty="0" smtClean="0">
                <a:solidFill>
                  <a:schemeClr val="accent2">
                    <a:lumMod val="75000"/>
                  </a:schemeClr>
                </a:solidFill>
              </a:rPr>
              <a:t>Знайдемо час руху світла від Сонця до Землі: </a:t>
            </a:r>
            <a:br>
              <a:rPr lang="uk-UA" sz="3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</a:rPr>
              <a:t>t=</a:t>
            </a:r>
            <a:r>
              <a:rPr lang="en-US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s:v</a:t>
            </a:r>
            <a:r>
              <a:rPr lang="en-US" sz="3200" b="1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3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</a:rPr>
              <a:t>t=150 000 000</a:t>
            </a:r>
            <a:r>
              <a:rPr lang="uk-UA" sz="2400" b="1" i="1" dirty="0" smtClean="0">
                <a:solidFill>
                  <a:schemeClr val="accent2">
                    <a:lumMod val="75000"/>
                  </a:schemeClr>
                </a:solidFill>
              </a:rPr>
              <a:t> км 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r>
              <a:rPr lang="uk-UA" sz="2400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</a:rPr>
              <a:t>300 000</a:t>
            </a:r>
            <a:r>
              <a:rPr lang="uk-UA" sz="2400" b="1" i="1" dirty="0" smtClean="0">
                <a:solidFill>
                  <a:schemeClr val="accent2">
                    <a:lumMod val="75000"/>
                  </a:schemeClr>
                </a:solidFill>
              </a:rPr>
              <a:t> км/с=</a:t>
            </a:r>
            <a:br>
              <a:rPr lang="uk-UA" sz="24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uk-UA" sz="2400" b="1" i="1" dirty="0" smtClean="0">
                <a:solidFill>
                  <a:schemeClr val="accent2">
                    <a:lumMod val="75000"/>
                  </a:schemeClr>
                </a:solidFill>
              </a:rPr>
              <a:t>= 500 с </a:t>
            </a:r>
            <a:r>
              <a:rPr lang="uk-UA" sz="2400" b="1" i="1" dirty="0" smtClean="0">
                <a:solidFill>
                  <a:schemeClr val="accent2">
                    <a:lumMod val="75000"/>
                  </a:schemeClr>
                </a:solidFill>
                <a:sym typeface="Symbol"/>
              </a:rPr>
              <a:t> 8,3 </a:t>
            </a:r>
            <a:r>
              <a:rPr lang="uk-UA" sz="2400" b="1" i="1" dirty="0" err="1" smtClean="0">
                <a:solidFill>
                  <a:schemeClr val="accent2">
                    <a:lumMod val="75000"/>
                  </a:schemeClr>
                </a:solidFill>
                <a:sym typeface="Symbol"/>
              </a:rPr>
              <a:t>хв</a:t>
            </a:r>
            <a:r>
              <a:rPr lang="uk-UA" sz="2400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uk-UA" sz="2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83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ідзаголовок 2"/>
          <p:cNvSpPr txBox="1">
            <a:spLocks/>
          </p:cNvSpPr>
          <p:nvPr/>
        </p:nvSpPr>
        <p:spPr>
          <a:xfrm>
            <a:off x="0" y="188640"/>
            <a:ext cx="9144000" cy="612068"/>
          </a:xfrm>
          <a:prstGeom prst="rect">
            <a:avLst/>
          </a:prstGeom>
          <a:gradFill>
            <a:gsLst>
              <a:gs pos="833">
                <a:schemeClr val="accent4">
                  <a:lumMod val="40000"/>
                  <a:lumOff val="60000"/>
                </a:schemeClr>
              </a:gs>
              <a:gs pos="9000">
                <a:schemeClr val="accent4">
                  <a:lumMod val="75000"/>
                </a:schemeClr>
              </a:gs>
              <a:gs pos="50000">
                <a:srgbClr val="7030A0"/>
              </a:gs>
              <a:gs pos="97917">
                <a:schemeClr val="accent4">
                  <a:lumMod val="60000"/>
                  <a:lumOff val="40000"/>
                </a:schemeClr>
              </a:gs>
              <a:gs pos="90000">
                <a:schemeClr val="accent4">
                  <a:lumMod val="7500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uk-UA" b="1" dirty="0" smtClean="0">
                <a:solidFill>
                  <a:schemeClr val="bg1">
                    <a:lumMod val="95000"/>
                  </a:schemeClr>
                </a:solidFill>
              </a:rPr>
              <a:t>Запитання 6</a:t>
            </a:r>
            <a:endParaRPr lang="uk-UA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175455" y="800708"/>
            <a:ext cx="87921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/>
              <a:t>На космічному кораблі, що наближається зі швидкістю </a:t>
            </a:r>
            <a:r>
              <a:rPr lang="uk-UA" sz="3200" b="1" dirty="0" smtClean="0">
                <a:solidFill>
                  <a:schemeClr val="accent2">
                    <a:lumMod val="75000"/>
                  </a:schemeClr>
                </a:solidFill>
              </a:rPr>
              <a:t>v=0,8c</a:t>
            </a:r>
            <a:r>
              <a:rPr lang="uk-UA" sz="3200" dirty="0" smtClean="0"/>
              <a:t> до Землі, світять ліхтариком у напрямі руху корабля. Якою буде </a:t>
            </a:r>
            <a:r>
              <a:rPr lang="uk-UA" sz="3200" b="1" i="1" dirty="0" smtClean="0">
                <a:solidFill>
                  <a:schemeClr val="accent2">
                    <a:lumMod val="75000"/>
                  </a:schemeClr>
                </a:solidFill>
              </a:rPr>
              <a:t>швидкість світла ліхтарика </a:t>
            </a:r>
            <a:r>
              <a:rPr lang="uk-UA" sz="3200" dirty="0" smtClean="0"/>
              <a:t>для земного спостерігача?</a:t>
            </a:r>
            <a:endParaRPr lang="uk-UA" sz="3200" dirty="0"/>
          </a:p>
        </p:txBody>
      </p:sp>
      <p:sp>
        <p:nvSpPr>
          <p:cNvPr id="4" name="Прямокутник 3"/>
          <p:cNvSpPr/>
          <p:nvPr/>
        </p:nvSpPr>
        <p:spPr>
          <a:xfrm>
            <a:off x="223493" y="2924123"/>
            <a:ext cx="12058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3200" dirty="0" smtClean="0"/>
              <a:t>0,5с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200" dirty="0" smtClean="0"/>
              <a:t>0,8с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200" dirty="0" smtClean="0"/>
              <a:t>1с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200" dirty="0" smtClean="0"/>
              <a:t>1,6с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200" dirty="0" smtClean="0"/>
              <a:t>1,8с</a:t>
            </a:r>
            <a:endParaRPr lang="uk-UA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963688" y="5373216"/>
                <a:ext cx="6984776" cy="1316194"/>
              </a:xfrm>
              <a:prstGeom prst="rect">
                <a:avLst/>
              </a:prstGeom>
              <a:solidFill>
                <a:srgbClr val="FF0000">
                  <a:alpha val="20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4400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v</a:t>
                </a:r>
                <a14:m>
                  <m:oMath xmlns:m="http://schemas.openxmlformats.org/officeDocument/2006/math">
                    <m:r>
                      <a:rPr lang="en-US" sz="440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440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440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44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sz="44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44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44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𝑐</m:t>
                        </m:r>
                      </m:num>
                      <m:den>
                        <m:r>
                          <a:rPr lang="en-US" sz="44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1+</m:t>
                        </m:r>
                        <m:f>
                          <m:fPr>
                            <m:ctrlPr>
                              <a:rPr lang="en-US" sz="44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4400" b="0" i="1" smtClean="0">
                                    <a:solidFill>
                                      <a:schemeClr val="accent2">
                                        <a:lumMod val="75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4400" b="0" i="1" smtClean="0">
                                    <a:solidFill>
                                      <a:schemeClr val="accent2">
                                        <a:lumMod val="75000"/>
                                      </a:schemeClr>
                                    </a:solidFill>
                                    <a:latin typeface="Cambria Math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4400" b="0" i="1" smtClean="0">
                                    <a:solidFill>
                                      <a:schemeClr val="accent2">
                                        <a:lumMod val="75000"/>
                                      </a:schemeClr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44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a:rPr lang="en-US" sz="44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𝑐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4400" b="0" i="1" smtClean="0">
                                    <a:solidFill>
                                      <a:schemeClr val="accent2">
                                        <a:lumMod val="75000"/>
                                      </a:schemeClr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4400" b="0" i="1" smtClean="0">
                                    <a:solidFill>
                                      <a:schemeClr val="accent2">
                                        <a:lumMod val="75000"/>
                                      </a:schemeClr>
                                    </a:solidFill>
                                    <a:latin typeface="Cambria Math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en-US" sz="4400" b="0" i="1" smtClean="0">
                                    <a:solidFill>
                                      <a:schemeClr val="accent2">
                                        <a:lumMod val="75000"/>
                                      </a:schemeClr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den>
                    </m:f>
                    <m:r>
                      <a:rPr lang="en-US" sz="44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44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0,8</m:t>
                        </m:r>
                        <m:r>
                          <a:rPr lang="en-US" sz="44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𝑐</m:t>
                        </m:r>
                        <m:r>
                          <a:rPr lang="en-US" sz="44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44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𝑐</m:t>
                        </m:r>
                      </m:num>
                      <m:den>
                        <m:r>
                          <a:rPr lang="en-US" sz="44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1+</m:t>
                        </m:r>
                        <m:f>
                          <m:fPr>
                            <m:ctrlPr>
                              <a:rPr lang="en-US" sz="44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44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0,8</m:t>
                            </m:r>
                            <m:r>
                              <a:rPr lang="en-US" sz="44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𝑐</m:t>
                            </m:r>
                            <m:r>
                              <a:rPr lang="en-US" sz="44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a:rPr lang="en-US" sz="44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𝑐</m:t>
                            </m:r>
                          </m:num>
                          <m:den>
                            <m:r>
                              <a:rPr lang="en-US" sz="44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𝑐</m:t>
                            </m:r>
                            <m:r>
                              <a:rPr lang="en-US" sz="44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a:rPr lang="en-US" sz="44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𝑐</m:t>
                            </m:r>
                          </m:den>
                        </m:f>
                      </m:den>
                    </m:f>
                    <m:r>
                      <a:rPr lang="en-US" sz="44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44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1,8</m:t>
                        </m:r>
                        <m:r>
                          <a:rPr lang="en-US" sz="44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𝑐</m:t>
                        </m:r>
                      </m:num>
                      <m:den>
                        <m:r>
                          <a:rPr lang="en-US" sz="44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/>
                          </a:rPr>
                          <m:t>1,8</m:t>
                        </m:r>
                      </m:den>
                    </m:f>
                    <m:r>
                      <a:rPr lang="en-US" sz="44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=</m:t>
                    </m:r>
                    <m:r>
                      <a:rPr lang="en-US" sz="44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𝑐</m:t>
                    </m:r>
                  </m:oMath>
                </a14:m>
                <a:endParaRPr lang="uk-UA" sz="4400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3688" y="5373216"/>
                <a:ext cx="6984776" cy="1316194"/>
              </a:xfrm>
              <a:prstGeom prst="rect">
                <a:avLst/>
              </a:prstGeom>
              <a:blipFill rotWithShape="1">
                <a:blip r:embed="rId2"/>
                <a:stretch>
                  <a:fillRect l="-3490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рямокутник 5"/>
          <p:cNvSpPr/>
          <p:nvPr/>
        </p:nvSpPr>
        <p:spPr>
          <a:xfrm>
            <a:off x="223493" y="3931365"/>
            <a:ext cx="1266258" cy="540060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6146" name="Picture 2" descr="http://do.gendocs.ru/pars_docs/tw_refs/228/227612/227612_html_6bd8202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930889" y="2975948"/>
            <a:ext cx="3027447" cy="2321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174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vg-school5.at.ua/test/f10/stv/f10stv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42630"/>
            <a:ext cx="8808066" cy="3604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ідзаголовок 2"/>
          <p:cNvSpPr txBox="1">
            <a:spLocks/>
          </p:cNvSpPr>
          <p:nvPr/>
        </p:nvSpPr>
        <p:spPr>
          <a:xfrm>
            <a:off x="0" y="188640"/>
            <a:ext cx="9144000" cy="612068"/>
          </a:xfrm>
          <a:prstGeom prst="rect">
            <a:avLst/>
          </a:prstGeom>
          <a:gradFill>
            <a:gsLst>
              <a:gs pos="833">
                <a:schemeClr val="accent4">
                  <a:lumMod val="40000"/>
                  <a:lumOff val="60000"/>
                </a:schemeClr>
              </a:gs>
              <a:gs pos="9000">
                <a:schemeClr val="accent4">
                  <a:lumMod val="75000"/>
                </a:schemeClr>
              </a:gs>
              <a:gs pos="50000">
                <a:srgbClr val="7030A0"/>
              </a:gs>
              <a:gs pos="97917">
                <a:schemeClr val="accent4">
                  <a:lumMod val="60000"/>
                  <a:lumOff val="40000"/>
                </a:schemeClr>
              </a:gs>
              <a:gs pos="90000">
                <a:schemeClr val="accent4">
                  <a:lumMod val="7500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uk-UA" b="1" dirty="0" smtClean="0">
                <a:solidFill>
                  <a:schemeClr val="bg1">
                    <a:lumMod val="95000"/>
                  </a:schemeClr>
                </a:solidFill>
              </a:rPr>
              <a:t>Запитання 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7</a:t>
            </a:r>
            <a:endParaRPr lang="uk-UA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" name="Прямокутник 1"/>
          <p:cNvSpPr/>
          <p:nvPr/>
        </p:nvSpPr>
        <p:spPr>
          <a:xfrm>
            <a:off x="30222" y="834379"/>
            <a:ext cx="900627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/>
              <a:t>За якою з формул обчислюється </a:t>
            </a:r>
            <a:r>
              <a:rPr lang="uk-UA" sz="3200" b="1" i="1" dirty="0" smtClean="0">
                <a:solidFill>
                  <a:schemeClr val="accent2">
                    <a:lumMod val="75000"/>
                  </a:schemeClr>
                </a:solidFill>
              </a:rPr>
              <a:t>енергія спокою </a:t>
            </a:r>
            <a:r>
              <a:rPr lang="uk-UA" sz="3200" dirty="0" smtClean="0"/>
              <a:t>тіла?</a:t>
            </a:r>
            <a:endParaRPr lang="uk-UA" sz="3200" dirty="0"/>
          </a:p>
        </p:txBody>
      </p:sp>
      <p:sp>
        <p:nvSpPr>
          <p:cNvPr id="5" name="Прямокутник 4"/>
          <p:cNvSpPr/>
          <p:nvPr/>
        </p:nvSpPr>
        <p:spPr>
          <a:xfrm>
            <a:off x="4788024" y="4437112"/>
            <a:ext cx="2232248" cy="1109583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64880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ідзаголовок 2"/>
          <p:cNvSpPr txBox="1">
            <a:spLocks/>
          </p:cNvSpPr>
          <p:nvPr/>
        </p:nvSpPr>
        <p:spPr>
          <a:xfrm>
            <a:off x="0" y="188640"/>
            <a:ext cx="9144000" cy="612068"/>
          </a:xfrm>
          <a:prstGeom prst="rect">
            <a:avLst/>
          </a:prstGeom>
          <a:gradFill>
            <a:gsLst>
              <a:gs pos="833">
                <a:schemeClr val="accent4">
                  <a:lumMod val="40000"/>
                  <a:lumOff val="60000"/>
                </a:schemeClr>
              </a:gs>
              <a:gs pos="9000">
                <a:schemeClr val="accent4">
                  <a:lumMod val="75000"/>
                </a:schemeClr>
              </a:gs>
              <a:gs pos="50000">
                <a:srgbClr val="7030A0"/>
              </a:gs>
              <a:gs pos="97917">
                <a:schemeClr val="accent4">
                  <a:lumMod val="60000"/>
                  <a:lumOff val="40000"/>
                </a:schemeClr>
              </a:gs>
              <a:gs pos="90000">
                <a:schemeClr val="accent4">
                  <a:lumMod val="7500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uk-UA" b="1" dirty="0" smtClean="0">
                <a:solidFill>
                  <a:schemeClr val="bg1">
                    <a:lumMod val="95000"/>
                  </a:schemeClr>
                </a:solidFill>
              </a:rPr>
              <a:t>Запитання 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8</a:t>
            </a:r>
            <a:endParaRPr lang="uk-UA" b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8194" name="Picture 2" descr="http://vg-school5.at.ua/test/f10/stv/f10stv_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07" y="2204864"/>
            <a:ext cx="885698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кутник 2"/>
          <p:cNvSpPr/>
          <p:nvPr/>
        </p:nvSpPr>
        <p:spPr>
          <a:xfrm>
            <a:off x="107504" y="980728"/>
            <a:ext cx="88569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/>
              <a:t>Хто з цих вчених вважається </a:t>
            </a:r>
            <a:r>
              <a:rPr lang="uk-UA" sz="3200" b="1" i="1" dirty="0" smtClean="0">
                <a:solidFill>
                  <a:schemeClr val="accent2">
                    <a:lumMod val="75000"/>
                  </a:schemeClr>
                </a:solidFill>
              </a:rPr>
              <a:t>автором спеціальної теорії відносності</a:t>
            </a:r>
            <a:r>
              <a:rPr lang="uk-UA" sz="3200" dirty="0" smtClean="0"/>
              <a:t>?</a:t>
            </a:r>
            <a:endParaRPr lang="uk-UA" sz="3200" dirty="0"/>
          </a:p>
        </p:txBody>
      </p:sp>
      <p:sp>
        <p:nvSpPr>
          <p:cNvPr id="5" name="Прямокутник 4"/>
          <p:cNvSpPr/>
          <p:nvPr/>
        </p:nvSpPr>
        <p:spPr>
          <a:xfrm>
            <a:off x="1907704" y="2204864"/>
            <a:ext cx="1800200" cy="2304256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Прямокутник 5"/>
          <p:cNvSpPr/>
          <p:nvPr/>
        </p:nvSpPr>
        <p:spPr>
          <a:xfrm>
            <a:off x="863588" y="4797152"/>
            <a:ext cx="7344816" cy="648072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i="1" dirty="0" smtClean="0">
                <a:solidFill>
                  <a:schemeClr val="accent2">
                    <a:lumMod val="75000"/>
                  </a:schemeClr>
                </a:solidFill>
              </a:rPr>
              <a:t>Автор СТВ – Альберт Ейнштейн</a:t>
            </a:r>
            <a:endParaRPr lang="uk-UA" sz="3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777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622</Words>
  <Application>Microsoft Office PowerPoint</Application>
  <PresentationFormat>Екран (4:3)</PresentationFormat>
  <Paragraphs>99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17" baseType="lpstr"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Two_2</dc:creator>
  <cp:lastModifiedBy>Two_2</cp:lastModifiedBy>
  <cp:revision>16</cp:revision>
  <dcterms:created xsi:type="dcterms:W3CDTF">2015-01-27T21:36:45Z</dcterms:created>
  <dcterms:modified xsi:type="dcterms:W3CDTF">2015-01-27T23:08:00Z</dcterms:modified>
</cp:coreProperties>
</file>