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7" r:id="rId8"/>
    <p:sldId id="263" r:id="rId9"/>
    <p:sldId id="271" r:id="rId10"/>
    <p:sldId id="264" r:id="rId11"/>
    <p:sldId id="265" r:id="rId12"/>
    <p:sldId id="266" r:id="rId13"/>
    <p:sldId id="269" r:id="rId14"/>
    <p:sldId id="273" r:id="rId15"/>
    <p:sldId id="272" r:id="rId16"/>
    <p:sldId id="275" r:id="rId17"/>
  </p:sldIdLst>
  <p:sldSz cx="9144000" cy="6858000" type="screen4x3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3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AE9D4-FED1-4B35-AD3F-E52FAAB3AEBC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760B-5169-4B9C-A29F-3357217D415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0972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1AE43-B406-4A7F-BB72-94EF0744E9B6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AA49E-5EE8-42AB-AA9B-5D3A137E7C5E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1252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C3104-968C-48CF-84E6-ED5E975BA560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EC6A1-D381-453D-BC79-C58299FDA6D0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7102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B8A12-90A6-4B11-9542-0D5A4473E15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962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5F5A2-410D-4400-AE29-0EE31191FB54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EAB5B-9811-48C9-B54D-7D7F4FDA731C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23239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130F1-C949-4476-BFC1-9AC72D3263D5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79C88-2DAA-4E3A-86A9-2F82156C809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04728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12845-9A0D-4A55-AA1B-AC7F19EB55D5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60FF6-1531-408F-9083-28B4A546EB97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55263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65D8E-9FB2-439F-8A55-751A9D390FD7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D446C-1DD8-4926-B2B0-56BC08961AD8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97758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B72CF-01B3-472D-8B11-AF9F6E34CA74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4F46E-3402-45A5-A5B4-3DDA2025F72C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5024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C1B44-1F66-4C8F-91A6-EFC065E41555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FA82-C1CA-4D6F-A55D-0BF703168EB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6115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00CE4-7E50-4D3F-B3E4-48A82B3DE23D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A5E42-36B8-4470-A006-A3ABF01086E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1501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C962C-69D2-4A63-9B46-DE7EC253E0E9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66E7C-514D-4D4F-9BCB-238C2950EAA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6167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08AB3B5-DB78-48B9-A4F9-B0B2744253A1}" type="datetimeFigureOut">
              <a:rPr lang="uk-UA"/>
              <a:pPr>
                <a:defRPr/>
              </a:pPr>
              <a:t>01.04.2015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A4341D-DD8D-420A-A97E-5C0DD61BECA7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50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0.png"/><Relationship Id="rId5" Type="http://schemas.openxmlformats.org/officeDocument/2006/relationships/image" Target="../media/image230.png"/><Relationship Id="rId4" Type="http://schemas.openxmlformats.org/officeDocument/2006/relationships/image" Target="../media/image35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www.honolulumagazine.com/Promotions/Hawaii%20Chocolate%20Festival/CHOCOLATE---iStock_000013266127Medium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31" y="1047002"/>
            <a:ext cx="4595113" cy="27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кутник 2"/>
          <p:cNvSpPr/>
          <p:nvPr/>
        </p:nvSpPr>
        <p:spPr>
          <a:xfrm>
            <a:off x="-16626" y="4734342"/>
            <a:ext cx="9144000" cy="2123658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lumMod val="7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КРИСТАЛІЧНІ ТА</a:t>
            </a:r>
          </a:p>
          <a:p>
            <a:pPr algn="ctr"/>
            <a:r>
              <a:rPr lang="uk-U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АМОРФНІ </a:t>
            </a:r>
            <a:r>
              <a:rPr lang="uk-UA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r>
              <a:rPr lang="uk-UA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ІЛА</a:t>
            </a:r>
            <a:endParaRPr lang="uk-UA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6" name="Picture 2" descr="http://coolbusinessideas.info/wp-content/crystal-growing-ki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747" y="134718"/>
            <a:ext cx="5881253" cy="4599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Деформація</a:t>
            </a:r>
            <a:endParaRPr lang="ru-RU" dirty="0" smtClean="0"/>
          </a:p>
        </p:txBody>
      </p:sp>
      <p:sp>
        <p:nvSpPr>
          <p:cNvPr id="12291" name="Місце для вмісту 2"/>
          <p:cNvSpPr>
            <a:spLocks noGrp="1"/>
          </p:cNvSpPr>
          <p:nvPr>
            <p:ph idx="1"/>
          </p:nvPr>
        </p:nvSpPr>
        <p:spPr>
          <a:xfrm>
            <a:off x="33892" y="1412777"/>
            <a:ext cx="5474212" cy="1296144"/>
          </a:xfrm>
        </p:spPr>
        <p:txBody>
          <a:bodyPr/>
          <a:lstStyle/>
          <a:p>
            <a:pPr eaLnBrk="1" hangingPunct="1"/>
            <a:r>
              <a:rPr lang="uk-UA" dirty="0" smtClean="0"/>
              <a:t>Зміна розміру та об</a:t>
            </a:r>
            <a:r>
              <a:rPr lang="en-US" dirty="0" smtClean="0"/>
              <a:t>’</a:t>
            </a:r>
            <a:r>
              <a:rPr lang="uk-UA" dirty="0" err="1" smtClean="0"/>
              <a:t>єму</a:t>
            </a:r>
            <a:r>
              <a:rPr lang="uk-UA" dirty="0" smtClean="0"/>
              <a:t> тіла</a:t>
            </a:r>
          </a:p>
          <a:p>
            <a:pPr eaLnBrk="1" hangingPunct="1"/>
            <a:r>
              <a:rPr lang="uk-UA" dirty="0" smtClean="0"/>
              <a:t>Пружні і пластичні</a:t>
            </a:r>
            <a:endParaRPr lang="ru-RU" dirty="0" smtClean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24398" y="1412776"/>
            <a:ext cx="3619602" cy="148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5374" y="6093296"/>
            <a:ext cx="403244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деформація зникає після зняття навантаження</a:t>
            </a:r>
            <a:endParaRPr lang="uk-UA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44008" y="6093296"/>
            <a:ext cx="4176464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деформація залишається після зняття навантаження</a:t>
            </a:r>
            <a:endParaRPr lang="uk-UA" b="1" dirty="0"/>
          </a:p>
        </p:txBody>
      </p:sp>
      <p:pic>
        <p:nvPicPr>
          <p:cNvPr id="27651" name="Picture 3" descr="C:\Users\User1\Desktop\Free-Shipping-Novel-Promotion-Gift-Plastic-Pencil-Soft-Pencil-Deformable-Pencil-18cm-Fashion-Style-Wholesal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24028" y="3406309"/>
            <a:ext cx="3816424" cy="249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3565" y="305751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ПРУЖНА</a:t>
            </a:r>
            <a:endParaRPr lang="uk-UA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4028" y="3057518"/>
            <a:ext cx="1744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FF0000"/>
                </a:solidFill>
              </a:rPr>
              <a:t>ПЛАСТИЧНА</a:t>
            </a:r>
            <a:endParaRPr lang="uk-UA" b="1" dirty="0">
              <a:solidFill>
                <a:srgbClr val="FF0000"/>
              </a:solidFill>
            </a:endParaRPr>
          </a:p>
        </p:txBody>
      </p:sp>
      <p:pic>
        <p:nvPicPr>
          <p:cNvPr id="27653" name="Picture 5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ucy;&amp;pcy;&amp;rcy;&amp;ucy;&amp;gcy;&amp;acy;&amp;yacy; &amp;dcy;&amp;iecy;&amp;fcy;&amp;ocy;&amp;rcy;&amp;mcy;&amp;acy;&amp;tscy;&amp;icy;&amp;yacy;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2" y="3413360"/>
            <a:ext cx="3652371" cy="248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Види пружних деформацій</a:t>
            </a:r>
            <a:endParaRPr lang="ru-RU" dirty="0" smtClean="0"/>
          </a:p>
        </p:txBody>
      </p:sp>
      <p:sp>
        <p:nvSpPr>
          <p:cNvPr id="13315" name="Місце для вмісту 2"/>
          <p:cNvSpPr>
            <a:spLocks noGrp="1"/>
          </p:cNvSpPr>
          <p:nvPr>
            <p:ph idx="1"/>
          </p:nvPr>
        </p:nvSpPr>
        <p:spPr>
          <a:xfrm>
            <a:off x="899592" y="1539614"/>
            <a:ext cx="2952006" cy="1152029"/>
          </a:xfrm>
        </p:spPr>
        <p:txBody>
          <a:bodyPr/>
          <a:lstStyle/>
          <a:p>
            <a:pPr eaLnBrk="1" hangingPunct="1"/>
            <a:r>
              <a:rPr lang="uk-UA" dirty="0" smtClean="0"/>
              <a:t>Розтяг (стиск)</a:t>
            </a:r>
          </a:p>
          <a:p>
            <a:pPr eaLnBrk="1" hangingPunct="1"/>
            <a:r>
              <a:rPr lang="uk-UA" dirty="0" smtClean="0"/>
              <a:t>Згин</a:t>
            </a:r>
            <a:endParaRPr lang="ru-RU" dirty="0" smtClean="0"/>
          </a:p>
        </p:txBody>
      </p:sp>
      <p:sp>
        <p:nvSpPr>
          <p:cNvPr id="5" name="Місце для вмісту 2"/>
          <p:cNvSpPr txBox="1">
            <a:spLocks/>
          </p:cNvSpPr>
          <p:nvPr/>
        </p:nvSpPr>
        <p:spPr bwMode="auto">
          <a:xfrm>
            <a:off x="4582585" y="1549548"/>
            <a:ext cx="252028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uk-UA" dirty="0" smtClean="0"/>
              <a:t>Кручення</a:t>
            </a:r>
          </a:p>
          <a:p>
            <a:pPr eaLnBrk="1" hangingPunct="1"/>
            <a:r>
              <a:rPr lang="uk-UA" dirty="0" smtClean="0"/>
              <a:t>Зсув</a:t>
            </a:r>
            <a:endParaRPr lang="ru-RU" dirty="0" smtClean="0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96952"/>
            <a:ext cx="8784976" cy="3634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/>
              <a:t>Д</a:t>
            </a:r>
            <a:r>
              <a:rPr lang="uk-UA" dirty="0" smtClean="0"/>
              <a:t>еформація стиску (розтягу)</a:t>
            </a:r>
            <a:endParaRPr lang="ru-RU" dirty="0" smtClean="0"/>
          </a:p>
        </p:txBody>
      </p:sp>
      <p:sp>
        <p:nvSpPr>
          <p:cNvPr id="14339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517420"/>
            <a:ext cx="5040560" cy="615436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Абсолютне</a:t>
            </a:r>
            <a:r>
              <a:rPr lang="uk-UA" dirty="0" smtClean="0"/>
              <a:t> видовження</a:t>
            </a:r>
            <a:endParaRPr lang="ru-RU" dirty="0" smtClean="0"/>
          </a:p>
        </p:txBody>
      </p:sp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1944216" cy="607804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Місце для вмісту 2"/>
          <p:cNvSpPr txBox="1">
            <a:spLocks/>
          </p:cNvSpPr>
          <p:nvPr/>
        </p:nvSpPr>
        <p:spPr bwMode="auto">
          <a:xfrm>
            <a:off x="143857" y="2725031"/>
            <a:ext cx="4650043" cy="54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Відносне</a:t>
            </a:r>
            <a:r>
              <a:rPr lang="uk-UA" dirty="0" smtClean="0"/>
              <a:t> видовження</a:t>
            </a:r>
            <a:endParaRPr lang="ru-RU" dirty="0" smtClean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16" y="3267637"/>
            <a:ext cx="1452025" cy="1326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850" y="1652575"/>
            <a:ext cx="4334510" cy="4854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Місце для вмісту 2"/>
          <p:cNvSpPr txBox="1">
            <a:spLocks/>
          </p:cNvSpPr>
          <p:nvPr/>
        </p:nvSpPr>
        <p:spPr bwMode="auto">
          <a:xfrm>
            <a:off x="241149" y="4613904"/>
            <a:ext cx="411480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uk-UA" b="1" i="1" dirty="0" smtClean="0">
                <a:solidFill>
                  <a:srgbClr val="FF0000"/>
                </a:solidFill>
              </a:rPr>
              <a:t>Механічна напруга</a:t>
            </a:r>
            <a:endParaRPr lang="ru-RU" b="1" i="1" dirty="0" smtClean="0">
              <a:solidFill>
                <a:srgbClr val="FF0000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328" y="5493288"/>
            <a:ext cx="1507751" cy="927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74" y="5220980"/>
            <a:ext cx="1533525" cy="1285875"/>
          </a:xfrm>
          <a:prstGeom prst="rect">
            <a:avLst/>
          </a:prstGeom>
          <a:noFill/>
          <a:ln w="63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801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Закон </a:t>
            </a:r>
            <a:r>
              <a:rPr lang="uk-UA" dirty="0" err="1" smtClean="0"/>
              <a:t>Гука</a:t>
            </a:r>
            <a:endParaRPr lang="ru-RU" dirty="0" smtClean="0"/>
          </a:p>
        </p:txBody>
      </p:sp>
      <p:sp>
        <p:nvSpPr>
          <p:cNvPr id="16387" name="Місце для вмісту 2"/>
          <p:cNvSpPr>
            <a:spLocks noGrp="1"/>
          </p:cNvSpPr>
          <p:nvPr>
            <p:ph idx="1"/>
          </p:nvPr>
        </p:nvSpPr>
        <p:spPr>
          <a:xfrm>
            <a:off x="292943" y="1459905"/>
            <a:ext cx="6295281" cy="1465039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dirty="0" smtClean="0"/>
              <a:t>Механічна напруга прямо пропорційна відносному видовженню</a:t>
            </a:r>
            <a:endParaRPr lang="ru-RU" dirty="0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61014"/>
            <a:ext cx="2737665" cy="10520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763" y="5013176"/>
            <a:ext cx="7987992" cy="137899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Місце для вмісту 2"/>
          <p:cNvSpPr txBox="1">
            <a:spLocks/>
          </p:cNvSpPr>
          <p:nvPr/>
        </p:nvSpPr>
        <p:spPr bwMode="auto">
          <a:xfrm>
            <a:off x="316155" y="3991820"/>
            <a:ext cx="822960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Font typeface="Arial" charset="0"/>
              <a:buNone/>
            </a:pPr>
            <a:r>
              <a:rPr lang="uk-UA" dirty="0" smtClean="0"/>
              <a:t>Е – модуль Юнга (характеристика матеріалу)</a:t>
            </a:r>
            <a:endParaRPr lang="ru-RU" dirty="0" smtClean="0"/>
          </a:p>
        </p:txBody>
      </p:sp>
      <p:sp>
        <p:nvSpPr>
          <p:cNvPr id="2" name="AutoShap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rcy;&amp;ocy;&amp;bcy;&amp;iecy;&amp;rcy;&amp;tcy; &amp;gcy;&amp;ucy;&amp;kcy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0723" name="Picture 3" descr="C:\Users\User1\Desktop\inde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412776"/>
            <a:ext cx="19050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93662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smtClean="0"/>
              <a:t>Діаграма розтягу</a:t>
            </a:r>
            <a:endParaRPr lang="ru-RU" smtClean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79388" y="1571625"/>
            <a:ext cx="4464050" cy="452596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А – виконується закон Гука (</a:t>
            </a:r>
            <a:r>
              <a:rPr lang="uk-UA" dirty="0" smtClean="0">
                <a:sym typeface="Symbol"/>
              </a:rPr>
              <a:t></a:t>
            </a:r>
            <a:r>
              <a:rPr lang="uk-UA" baseline="-25000" dirty="0" smtClean="0">
                <a:sym typeface="Symbol"/>
              </a:rPr>
              <a:t>п </a:t>
            </a:r>
            <a:r>
              <a:rPr lang="uk-UA" dirty="0" err="1" smtClean="0">
                <a:sym typeface="Symbol"/>
              </a:rPr>
              <a:t>-межа</a:t>
            </a:r>
            <a:r>
              <a:rPr lang="uk-UA" dirty="0" smtClean="0">
                <a:sym typeface="Symbol"/>
              </a:rPr>
              <a:t> пропорційності</a:t>
            </a:r>
            <a:r>
              <a:rPr lang="uk-UA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В – деформація пружна але закон Гука не виконується (</a:t>
            </a:r>
            <a:r>
              <a:rPr lang="uk-UA" dirty="0" err="1" smtClean="0">
                <a:sym typeface="Symbol"/>
              </a:rPr>
              <a:t></a:t>
            </a:r>
            <a:r>
              <a:rPr lang="uk-UA" baseline="-25000" dirty="0" err="1" smtClean="0">
                <a:sym typeface="Symbol"/>
              </a:rPr>
              <a:t>пр</a:t>
            </a:r>
            <a:r>
              <a:rPr lang="uk-UA" baseline="-25000" dirty="0" smtClean="0">
                <a:sym typeface="Symbol"/>
              </a:rPr>
              <a:t> </a:t>
            </a:r>
            <a:r>
              <a:rPr lang="uk-UA" dirty="0" smtClean="0">
                <a:sym typeface="Symbol"/>
              </a:rPr>
              <a:t>- межа пружності</a:t>
            </a:r>
            <a:r>
              <a:rPr lang="uk-UA" dirty="0" smtClean="0"/>
              <a:t>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ВС – пластична деформація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С</a:t>
            </a:r>
            <a:r>
              <a:rPr lang="en-US" dirty="0" smtClean="0"/>
              <a:t>D</a:t>
            </a:r>
            <a:r>
              <a:rPr lang="uk-UA" dirty="0" smtClean="0"/>
              <a:t> – текучість матеріалу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uk-UA" dirty="0" smtClean="0"/>
              <a:t>Е – розрив матеріалу (межа міцності)</a:t>
            </a:r>
            <a:endParaRPr lang="ru-RU" dirty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71625"/>
            <a:ext cx="43211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Запас міцності (коефіцієнт безпеки)</a:t>
            </a:r>
            <a:endParaRPr lang="ru-RU" dirty="0"/>
          </a:p>
        </p:txBody>
      </p:sp>
      <p:sp>
        <p:nvSpPr>
          <p:cNvPr id="18435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1484784"/>
            <a:ext cx="5832648" cy="100811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dirty="0" smtClean="0"/>
              <a:t>Відношення границі міцності до </a:t>
            </a:r>
            <a:br>
              <a:rPr lang="uk-UA" dirty="0" smtClean="0"/>
            </a:br>
            <a:r>
              <a:rPr lang="uk-UA" dirty="0" smtClean="0"/>
              <a:t>дійсної механічної напруги</a:t>
            </a:r>
            <a:endParaRPr lang="ru-RU" dirty="0" smtClean="0"/>
          </a:p>
        </p:txBody>
      </p:sp>
      <p:graphicFrame>
        <p:nvGraphicFramePr>
          <p:cNvPr id="1843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8516088"/>
              </p:ext>
            </p:extLst>
          </p:nvPr>
        </p:nvGraphicFramePr>
        <p:xfrm>
          <a:off x="6300192" y="1412776"/>
          <a:ext cx="1490663" cy="1303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0" name="Формула" r:id="rId3" imgW="507960" imgH="444240" progId="Equation.3">
                  <p:embed/>
                </p:oleObj>
              </mc:Choice>
              <mc:Fallback>
                <p:oleObj name="Формула" r:id="rId3" imgW="507960" imgH="4442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1412776"/>
                        <a:ext cx="1490663" cy="130333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454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30534"/>
            <a:ext cx="8496944" cy="3878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8464" y="3429000"/>
            <a:ext cx="3004980" cy="2837359"/>
          </a:xfrm>
        </p:spPr>
        <p:txBody>
          <a:bodyPr/>
          <a:lstStyle/>
          <a:p>
            <a:pPr marL="0" indent="0">
              <a:buNone/>
            </a:pPr>
            <a:r>
              <a:rPr lang="en-US" sz="2800" i="1" dirty="0" smtClean="0"/>
              <a:t>l</a:t>
            </a:r>
            <a:r>
              <a:rPr lang="uk-UA" sz="2800" i="1" baseline="-25000" dirty="0" smtClean="0"/>
              <a:t>0</a:t>
            </a:r>
            <a:r>
              <a:rPr lang="en-US" sz="2800" i="1" dirty="0" smtClean="0"/>
              <a:t> =3,6</a:t>
            </a:r>
            <a:r>
              <a:rPr lang="uk-UA" sz="2800" i="1" dirty="0" smtClean="0"/>
              <a:t> м</a:t>
            </a:r>
          </a:p>
          <a:p>
            <a:pPr marL="0" indent="0">
              <a:buNone/>
            </a:pPr>
            <a:r>
              <a:rPr lang="en-US" sz="2800" dirty="0" smtClean="0"/>
              <a:t>S=1</a:t>
            </a:r>
            <a:r>
              <a:rPr lang="uk-UA" sz="2800" dirty="0" smtClean="0"/>
              <a:t> мм</a:t>
            </a:r>
            <a:r>
              <a:rPr lang="en-US" sz="2800" dirty="0" smtClean="0">
                <a:cs typeface="Arial" charset="0"/>
              </a:rPr>
              <a:t>²</a:t>
            </a:r>
            <a:endParaRPr lang="uk-UA" sz="2800" dirty="0" smtClean="0">
              <a:cs typeface="Arial" charset="0"/>
            </a:endParaRPr>
          </a:p>
          <a:p>
            <a:pPr marL="0" indent="0">
              <a:buNone/>
            </a:pPr>
            <a:r>
              <a:rPr lang="el-GR" sz="2800" dirty="0" smtClean="0">
                <a:cs typeface="Arial" charset="0"/>
              </a:rPr>
              <a:t>Δ</a:t>
            </a:r>
            <a:r>
              <a:rPr lang="en-US" sz="2800" i="1" dirty="0" smtClean="0">
                <a:cs typeface="Arial" charset="0"/>
              </a:rPr>
              <a:t>l </a:t>
            </a:r>
            <a:r>
              <a:rPr lang="en-US" sz="2800" dirty="0" smtClean="0">
                <a:cs typeface="Arial" charset="0"/>
              </a:rPr>
              <a:t>= 2</a:t>
            </a:r>
            <a:r>
              <a:rPr lang="uk-UA" sz="2800" dirty="0" smtClean="0">
                <a:cs typeface="Arial" charset="0"/>
              </a:rPr>
              <a:t> мм</a:t>
            </a:r>
            <a:endParaRPr lang="uk-UA" sz="2800" dirty="0">
              <a:cs typeface="Arial" charset="0"/>
            </a:endParaRPr>
          </a:p>
          <a:p>
            <a:pPr marL="0" indent="0">
              <a:buNone/>
            </a:pPr>
            <a:r>
              <a:rPr lang="en-US" sz="2800" dirty="0" smtClean="0">
                <a:cs typeface="Arial" charset="0"/>
              </a:rPr>
              <a:t>E=200</a:t>
            </a:r>
            <a:r>
              <a:rPr lang="uk-UA" sz="2800" dirty="0" smtClean="0">
                <a:cs typeface="Arial" charset="0"/>
              </a:rPr>
              <a:t> ГПа</a:t>
            </a:r>
            <a:r>
              <a:rPr lang="en-US" sz="2800" dirty="0" smtClean="0">
                <a:cs typeface="Arial" charset="0"/>
              </a:rPr>
              <a:t> (</a:t>
            </a:r>
            <a:r>
              <a:rPr lang="uk-UA" sz="2800" dirty="0" smtClean="0">
                <a:cs typeface="Arial" charset="0"/>
              </a:rPr>
              <a:t>табл.</a:t>
            </a:r>
            <a:r>
              <a:rPr lang="en-US" sz="2800" dirty="0" smtClean="0">
                <a:cs typeface="Arial" charset="0"/>
              </a:rPr>
              <a:t>)</a:t>
            </a:r>
            <a:endParaRPr lang="uk-UA" sz="2800" dirty="0" smtClean="0">
              <a:cs typeface="Arial" charset="0"/>
            </a:endParaRPr>
          </a:p>
          <a:p>
            <a:pPr marL="0" indent="0">
              <a:buNone/>
            </a:pPr>
            <a:r>
              <a:rPr lang="en-US" sz="2800" dirty="0" smtClean="0">
                <a:cs typeface="Arial" charset="0"/>
              </a:rPr>
              <a:t>F=?</a:t>
            </a:r>
            <a:endParaRPr lang="el-GR" sz="2800" i="1" dirty="0" smtClean="0">
              <a:cs typeface="Arial" charset="0"/>
            </a:endParaRPr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533400" y="5557472"/>
            <a:ext cx="281446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347864" y="3581362"/>
            <a:ext cx="0" cy="27439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uk-UA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6326926"/>
              </p:ext>
            </p:extLst>
          </p:nvPr>
        </p:nvGraphicFramePr>
        <p:xfrm>
          <a:off x="3586891" y="5611252"/>
          <a:ext cx="4791075" cy="785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2" name="Формула" r:id="rId3" imgW="1625400" imgH="266400" progId="Equation.3">
                  <p:embed/>
                </p:oleObj>
              </mc:Choice>
              <mc:Fallback>
                <p:oleObj name="Формула" r:id="rId3" imgW="162540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86891" y="5611252"/>
                        <a:ext cx="4791075" cy="785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550212" y="3581362"/>
                <a:ext cx="174599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uk-UA" sz="36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𝝈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𝑬</m:t>
                      </m:r>
                      <m:r>
                        <a:rPr lang="en-US" sz="36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𝜺</m:t>
                      </m:r>
                    </m:oMath>
                  </m:oMathPara>
                </a14:m>
                <a:endParaRPr lang="uk-UA" sz="3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212" y="3581362"/>
                <a:ext cx="1745991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33444" y="4335729"/>
                <a:ext cx="2088970" cy="1235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  <a:ea typeface="Cambria Math"/>
                            </a:rPr>
                            <m:t>𝑭</m:t>
                          </m:r>
                        </m:num>
                        <m:den>
                          <m:r>
                            <a:rPr lang="en-US" sz="3600" b="1" i="1" smtClean="0">
                              <a:latin typeface="Cambria Math"/>
                              <a:ea typeface="Cambria Math"/>
                            </a:rPr>
                            <m:t>𝑺</m:t>
                          </m:r>
                        </m:den>
                      </m:f>
                      <m:r>
                        <a:rPr lang="en-US" sz="36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600" b="1" i="1" smtClean="0">
                          <a:latin typeface="Cambria Math"/>
                          <a:ea typeface="Cambria Math"/>
                        </a:rPr>
                        <m:t>𝑬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600" b="1" i="1" smtClean="0">
                              <a:latin typeface="Cambria Math"/>
                              <a:ea typeface="Cambria Math"/>
                            </a:rPr>
                            <m:t>𝒍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/>
                                  <a:ea typeface="Cambria Math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3600" b="1" i="1" smtClean="0"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uk-UA" sz="36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444" y="4335729"/>
                <a:ext cx="2088970" cy="123521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084168" y="4342759"/>
                <a:ext cx="2297424" cy="1237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smtClean="0">
                          <a:latin typeface="Cambria Math"/>
                          <a:ea typeface="Cambria Math"/>
                        </a:rPr>
                        <m:t>𝑭</m:t>
                      </m:r>
                      <m:r>
                        <a:rPr lang="en-US" sz="36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3600" b="1" i="1" smtClean="0">
                          <a:latin typeface="Cambria Math"/>
                          <a:ea typeface="Cambria Math"/>
                        </a:rPr>
                        <m:t>𝑬𝑺</m:t>
                      </m:r>
                      <m:f>
                        <m:fPr>
                          <m:ctrlPr>
                            <a:rPr lang="en-US" sz="36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3600" b="1" i="1" smtClean="0">
                              <a:latin typeface="Cambria Math"/>
                              <a:ea typeface="Cambria Math"/>
                            </a:rPr>
                            <m:t>𝒍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b="1" i="1" smtClean="0">
                                  <a:latin typeface="Cambria Math"/>
                                  <a:ea typeface="Cambria Math"/>
                                </a:rPr>
                                <m:t>𝒍</m:t>
                              </m:r>
                            </m:e>
                            <m:sub>
                              <m:r>
                                <a:rPr lang="en-US" sz="3600" b="1" i="1" smtClean="0">
                                  <a:latin typeface="Cambria Math"/>
                                  <a:ea typeface="Cambria Math"/>
                                </a:rPr>
                                <m:t>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uk-UA" sz="36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4342759"/>
                <a:ext cx="2297424" cy="123783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9412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Задача</a:t>
            </a:r>
            <a:endParaRPr lang="ru-RU" dirty="0" smtClean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57200" y="1484784"/>
            <a:ext cx="8229600" cy="1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uk-UA" dirty="0" smtClean="0"/>
              <a:t>Яку силу треба прикласти до стального дроту довжиною 3,6м і площею поперечного перерізу 1мм</a:t>
            </a:r>
            <a:r>
              <a:rPr lang="en-US" dirty="0" smtClean="0">
                <a:cs typeface="Arial" charset="0"/>
              </a:rPr>
              <a:t>²</a:t>
            </a:r>
            <a:r>
              <a:rPr lang="uk-UA" dirty="0" smtClean="0">
                <a:cs typeface="Arial" charset="0"/>
              </a:rPr>
              <a:t> </a:t>
            </a:r>
            <a:r>
              <a:rPr lang="uk-UA" dirty="0" smtClean="0"/>
              <a:t>, щоб видовжити його на 2мм?</a:t>
            </a:r>
            <a:endParaRPr lang="ru-RU" dirty="0" smtClean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  <p:bldP spid="20484" grpId="0" animBg="1"/>
      <p:bldP spid="20485" grpId="0" animBg="1"/>
      <p:bldP spid="3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1"/>
          <a:stretch/>
        </p:blipFill>
        <p:spPr bwMode="auto">
          <a:xfrm>
            <a:off x="7156891" y="1556792"/>
            <a:ext cx="1845173" cy="265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0" y="188913"/>
            <a:ext cx="9144000" cy="8636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Властивості кристалічних тіл</a:t>
            </a:r>
            <a:endParaRPr lang="ru-RU" dirty="0" smtClean="0"/>
          </a:p>
        </p:txBody>
      </p:sp>
      <p:sp>
        <p:nvSpPr>
          <p:cNvPr id="4100" name="Місце для вмісту 2"/>
          <p:cNvSpPr>
            <a:spLocks noGrp="1"/>
          </p:cNvSpPr>
          <p:nvPr>
            <p:ph idx="1"/>
          </p:nvPr>
        </p:nvSpPr>
        <p:spPr>
          <a:xfrm>
            <a:off x="60355" y="1343607"/>
            <a:ext cx="7031925" cy="5253745"/>
          </a:xfrm>
        </p:spPr>
        <p:txBody>
          <a:bodyPr/>
          <a:lstStyle/>
          <a:p>
            <a:pPr eaLnBrk="1" hangingPunct="1"/>
            <a:r>
              <a:rPr lang="uk-UA" sz="3000" dirty="0" smtClean="0"/>
              <a:t>Постійна температура плавлення (кристалізації)</a:t>
            </a:r>
          </a:p>
          <a:p>
            <a:pPr eaLnBrk="1" hangingPunct="1"/>
            <a:r>
              <a:rPr lang="uk-UA" sz="3000" dirty="0" smtClean="0"/>
              <a:t>Просторова кристалічна решітка</a:t>
            </a:r>
            <a:br>
              <a:rPr lang="uk-UA" sz="3000" dirty="0" smtClean="0"/>
            </a:br>
            <a:r>
              <a:rPr lang="uk-UA" sz="3000" dirty="0" smtClean="0"/>
              <a:t>(дальній порядок)</a:t>
            </a:r>
          </a:p>
          <a:p>
            <a:pPr eaLnBrk="1" hangingPunct="1"/>
            <a:r>
              <a:rPr lang="uk-UA" sz="3000" dirty="0" smtClean="0"/>
              <a:t>Анізотропія – неоднаковість фізичних, оптичних, магнітних та інших властивостей від</a:t>
            </a:r>
            <a:r>
              <a:rPr lang="uk-UA" sz="3000" dirty="0" smtClean="0">
                <a:solidFill>
                  <a:schemeClr val="bg1"/>
                </a:solidFill>
              </a:rPr>
              <a:t> </a:t>
            </a:r>
            <a:r>
              <a:rPr lang="uk-UA" sz="3000" dirty="0" smtClean="0"/>
              <a:t>напрямку в кристалі (</a:t>
            </a:r>
            <a:r>
              <a:rPr lang="en-US" sz="3000" dirty="0" err="1" smtClean="0"/>
              <a:t>ánisos</a:t>
            </a:r>
            <a:r>
              <a:rPr lang="uk-UA" sz="3000" dirty="0" smtClean="0"/>
              <a:t> – нерівний, </a:t>
            </a:r>
            <a:r>
              <a:rPr lang="en-US" sz="3000" dirty="0" err="1"/>
              <a:t>tró</a:t>
            </a:r>
            <a:r>
              <a:rPr lang="uk-UA" sz="3000" dirty="0" err="1"/>
              <a:t>ро</a:t>
            </a:r>
            <a:r>
              <a:rPr lang="en-US" sz="3000" dirty="0" smtClean="0"/>
              <a:t>s</a:t>
            </a:r>
            <a:r>
              <a:rPr lang="uk-UA" sz="3000" dirty="0" smtClean="0"/>
              <a:t> - напрям)</a:t>
            </a:r>
          </a:p>
          <a:p>
            <a:pPr eaLnBrk="1" hangingPunct="1"/>
            <a:r>
              <a:rPr lang="uk-UA" sz="3000" dirty="0" smtClean="0"/>
              <a:t>Монокристали – анізотропні, полікристали – ізотропні  </a:t>
            </a:r>
            <a:endParaRPr lang="ru-RU" sz="3000" dirty="0" smtClean="0"/>
          </a:p>
        </p:txBody>
      </p:sp>
      <p:pic>
        <p:nvPicPr>
          <p:cNvPr id="21506" name="Picture 2" descr="C:\Users\User1\Desktop\158220120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56892" y="4365104"/>
            <a:ext cx="185348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941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Будова кристалів</a:t>
            </a:r>
            <a:endParaRPr lang="ru-RU" dirty="0" smtClean="0"/>
          </a:p>
        </p:txBody>
      </p:sp>
      <p:sp>
        <p:nvSpPr>
          <p:cNvPr id="512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1450182"/>
            <a:ext cx="4474840" cy="1324745"/>
          </a:xfrm>
        </p:spPr>
        <p:txBody>
          <a:bodyPr/>
          <a:lstStyle/>
          <a:p>
            <a:pPr eaLnBrk="1" hangingPunct="1"/>
            <a:r>
              <a:rPr lang="uk-UA" dirty="0" smtClean="0"/>
              <a:t>Іонна решітка</a:t>
            </a:r>
          </a:p>
          <a:p>
            <a:pPr eaLnBrk="1" hangingPunct="1"/>
            <a:r>
              <a:rPr lang="uk-UA" dirty="0" smtClean="0"/>
              <a:t>Атомна решітка</a:t>
            </a:r>
            <a:endParaRPr lang="ru-RU" dirty="0" smtClean="0"/>
          </a:p>
        </p:txBody>
      </p:sp>
      <p:sp>
        <p:nvSpPr>
          <p:cNvPr id="5" name="Місце для вмісту 2"/>
          <p:cNvSpPr txBox="1">
            <a:spLocks/>
          </p:cNvSpPr>
          <p:nvPr/>
        </p:nvSpPr>
        <p:spPr bwMode="auto">
          <a:xfrm>
            <a:off x="4499992" y="1412776"/>
            <a:ext cx="447484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uk-UA" dirty="0" smtClean="0"/>
              <a:t>Металічна решітка</a:t>
            </a:r>
          </a:p>
          <a:p>
            <a:pPr eaLnBrk="1" hangingPunct="1"/>
            <a:r>
              <a:rPr lang="uk-UA" dirty="0" smtClean="0"/>
              <a:t>Молекулярна решітка</a:t>
            </a:r>
            <a:endParaRPr lang="ru-RU" dirty="0" smtClean="0"/>
          </a:p>
        </p:txBody>
      </p:sp>
      <p:pic>
        <p:nvPicPr>
          <p:cNvPr id="22531" name="Picture 3" descr="C:\Users\User1\Desktop\Сравнение-веществ-с-разными-видами-решет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13" y="2795028"/>
            <a:ext cx="6758557" cy="387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941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Іонна решітка</a:t>
            </a:r>
            <a:endParaRPr lang="ru-RU" dirty="0" smtClean="0"/>
          </a:p>
        </p:txBody>
      </p:sp>
      <p:sp>
        <p:nvSpPr>
          <p:cNvPr id="6147" name="Місце для вмісту 2"/>
          <p:cNvSpPr>
            <a:spLocks noGrp="1"/>
          </p:cNvSpPr>
          <p:nvPr>
            <p:ph idx="1"/>
          </p:nvPr>
        </p:nvSpPr>
        <p:spPr>
          <a:xfrm>
            <a:off x="107504" y="1412776"/>
            <a:ext cx="4968552" cy="4608511"/>
          </a:xfrm>
        </p:spPr>
        <p:txBody>
          <a:bodyPr/>
          <a:lstStyle/>
          <a:p>
            <a:pPr eaLnBrk="1" hangingPunct="1"/>
            <a:r>
              <a:rPr lang="uk-UA" dirty="0" smtClean="0"/>
              <a:t>В вузлах решітки – іони, утримуються завдяки електростатичним силам</a:t>
            </a:r>
          </a:p>
          <a:p>
            <a:pPr eaLnBrk="1" hangingPunct="1"/>
            <a:r>
              <a:rPr lang="uk-UA" dirty="0" smtClean="0"/>
              <a:t>Солі, оксиди та гідроксиди металів</a:t>
            </a:r>
          </a:p>
          <a:p>
            <a:pPr eaLnBrk="1" hangingPunct="1"/>
            <a:r>
              <a:rPr lang="uk-UA" dirty="0" smtClean="0"/>
              <a:t>Висока міцність, твердість, тугоплавкість.</a:t>
            </a:r>
            <a:endParaRPr lang="ru-RU" dirty="0" smtClean="0"/>
          </a:p>
        </p:txBody>
      </p:sp>
      <p:pic>
        <p:nvPicPr>
          <p:cNvPr id="23556" name="Picture 4" descr="&amp;mcy;&amp;ocy;&amp;dcy;&amp;iecy;&amp;lcy;&amp;softcy; &amp;kcy;&amp;rcy;&amp;icy;&amp;scy;&amp;tcy;&amp;acy;&amp;lcy;&amp;lcy;&amp;icy;&amp;chcy;&amp;iecy;&amp;scy;&amp;kcy;&amp;ocy;&amp;jcy; &amp;rcy;&amp;iecy;&amp;shcy;&amp;iocy;&amp;tcy;&amp;kcy;&amp;icy;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34" r="10415"/>
          <a:stretch/>
        </p:blipFill>
        <p:spPr bwMode="auto">
          <a:xfrm>
            <a:off x="5462130" y="1052736"/>
            <a:ext cx="3456384" cy="324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295827"/>
            <a:ext cx="2664296" cy="257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hemege.ru/wp-content/uploads/2015/01/%D0%90%D1%82%D0%BE%D0%BC%D0%BD%D0%B0%D1%8F-%D0%BA%D1%80%D0%B8%D1%81%D1%82%D0%B0%D0%BB%D0%BB%D0%B8%D1%87%D0%B5%D1%81%D0%BA%D0%B0%D1%8F-%D1%80%D0%B5%D1%88%D0%B5%D1%82%D0%BA%D0%B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940152" y="1412776"/>
            <a:ext cx="3020225" cy="359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8012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Атомна решітка</a:t>
            </a:r>
            <a:endParaRPr lang="ru-RU" dirty="0" smtClean="0"/>
          </a:p>
        </p:txBody>
      </p:sp>
      <p:sp>
        <p:nvSpPr>
          <p:cNvPr id="7171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600200"/>
            <a:ext cx="5659892" cy="4525963"/>
          </a:xfrm>
        </p:spPr>
        <p:txBody>
          <a:bodyPr/>
          <a:lstStyle/>
          <a:p>
            <a:pPr eaLnBrk="1" hangingPunct="1"/>
            <a:r>
              <a:rPr lang="uk-UA" dirty="0" smtClean="0"/>
              <a:t>Атоми у вузлах з'єднані ковалентними зв’язками</a:t>
            </a:r>
          </a:p>
          <a:p>
            <a:pPr eaLnBrk="1" hangingPunct="1"/>
            <a:r>
              <a:rPr lang="uk-UA" dirty="0" smtClean="0"/>
              <a:t>Бор, кремній, германій, кварц, алмаз, …</a:t>
            </a:r>
          </a:p>
          <a:p>
            <a:pPr eaLnBrk="1" hangingPunct="1"/>
            <a:r>
              <a:rPr lang="uk-UA" dirty="0" smtClean="0"/>
              <a:t>Високі температури плавлення, підвищена міцність</a:t>
            </a:r>
          </a:p>
          <a:p>
            <a:pPr eaLnBrk="1" hangingPunct="1"/>
            <a:endParaRPr lang="uk-UA" dirty="0" smtClean="0"/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9" y="4365104"/>
            <a:ext cx="2446216" cy="232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8012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Металічна решітка</a:t>
            </a:r>
            <a:endParaRPr lang="ru-RU" dirty="0" smtClean="0"/>
          </a:p>
        </p:txBody>
      </p:sp>
      <p:sp>
        <p:nvSpPr>
          <p:cNvPr id="8195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417360"/>
            <a:ext cx="5040560" cy="4525963"/>
          </a:xfrm>
        </p:spPr>
        <p:txBody>
          <a:bodyPr/>
          <a:lstStyle/>
          <a:p>
            <a:pPr eaLnBrk="1" hangingPunct="1"/>
            <a:r>
              <a:rPr lang="uk-UA" dirty="0" smtClean="0"/>
              <a:t>В вузлах іони, які зв’язуються між собою через вільні електрони</a:t>
            </a:r>
          </a:p>
          <a:p>
            <a:pPr eaLnBrk="1" hangingPunct="1"/>
            <a:r>
              <a:rPr lang="uk-UA" dirty="0" smtClean="0"/>
              <a:t>Метали</a:t>
            </a:r>
          </a:p>
          <a:p>
            <a:pPr eaLnBrk="1" hangingPunct="1"/>
            <a:r>
              <a:rPr lang="uk-UA" dirty="0" smtClean="0"/>
              <a:t>Пластичність, ковкість, висока </a:t>
            </a:r>
            <a:r>
              <a:rPr lang="uk-UA" dirty="0" err="1" smtClean="0"/>
              <a:t>електро-</a:t>
            </a:r>
            <a:r>
              <a:rPr lang="uk-UA" dirty="0" smtClean="0"/>
              <a:t> і теплопровідність </a:t>
            </a:r>
          </a:p>
        </p:txBody>
      </p:sp>
      <p:pic>
        <p:nvPicPr>
          <p:cNvPr id="25602" name="Picture 2" descr="http://wsyachina.narod.ru/physics/explode_metal/1b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9"/>
          <a:stretch/>
        </p:blipFill>
        <p:spPr bwMode="auto">
          <a:xfrm rot="16200000">
            <a:off x="4515899" y="2260964"/>
            <a:ext cx="500874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uk-UA" dirty="0" smtClean="0"/>
              <a:t>Молекулярна решітка</a:t>
            </a:r>
          </a:p>
        </p:txBody>
      </p:sp>
      <p:sp>
        <p:nvSpPr>
          <p:cNvPr id="9219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222857"/>
            <a:ext cx="5688632" cy="5112568"/>
          </a:xfrm>
        </p:spPr>
        <p:txBody>
          <a:bodyPr/>
          <a:lstStyle/>
          <a:p>
            <a:r>
              <a:rPr lang="uk-UA" dirty="0" smtClean="0"/>
              <a:t>В вузлах – молекули, зв'язані неміцними силами молекулярної взаємодії (ковалентні зв'язки)</a:t>
            </a:r>
          </a:p>
          <a:p>
            <a:r>
              <a:rPr lang="uk-UA" dirty="0" smtClean="0"/>
              <a:t>Мала твердість, низька температура плавлення, в звичайних умовах це гази </a:t>
            </a:r>
            <a:br>
              <a:rPr lang="uk-UA" dirty="0" smtClean="0"/>
            </a:br>
            <a:r>
              <a:rPr lang="uk-UA" dirty="0" smtClean="0"/>
              <a:t>чи рідини, стають твердими при низьких температурах  </a:t>
            </a:r>
          </a:p>
        </p:txBody>
      </p:sp>
      <p:pic>
        <p:nvPicPr>
          <p:cNvPr id="9220" name="Picture 2" descr="http://900igr.net/datai/khimija/Kristallicheskie-i-amorfnye-veschestva/0007-006-Molekuljarnaja-kristallicheskaja-reshetk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611" y="3861048"/>
            <a:ext cx="3282222" cy="2572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6" name="Picture 2" descr="&amp;scy;&amp;tcy;&amp;rcy;&amp;ocy;&amp;iecy;&amp;ncy;&amp;icy;&amp;iecy; &amp;mcy;&amp;ocy;&amp;lcy;&amp;iecy;&amp;kcy;&amp;ucy;&amp;lcy;&amp;ycy; &amp;icy;&amp;ocy;&amp;dcy;&amp;acy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49" t="5277" r="8968" b="-1"/>
          <a:stretch/>
        </p:blipFill>
        <p:spPr bwMode="auto">
          <a:xfrm>
            <a:off x="6045608" y="1222857"/>
            <a:ext cx="2738174" cy="2566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160337"/>
            <a:ext cx="9144000" cy="892399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Поліморфізм</a:t>
            </a:r>
            <a:endParaRPr lang="ru-RU" dirty="0" smtClean="0"/>
          </a:p>
        </p:txBody>
      </p:sp>
      <p:sp>
        <p:nvSpPr>
          <p:cNvPr id="10243" name="Місце для вмісту 2"/>
          <p:cNvSpPr>
            <a:spLocks noGrp="1"/>
          </p:cNvSpPr>
          <p:nvPr>
            <p:ph idx="1"/>
          </p:nvPr>
        </p:nvSpPr>
        <p:spPr>
          <a:xfrm>
            <a:off x="155575" y="1166019"/>
            <a:ext cx="8829674" cy="161491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uk-UA" dirty="0" smtClean="0"/>
              <a:t>Існування речовини в двох і більше модифікаціях кристалічної будови, які відрізняються фізичними властивостями.</a:t>
            </a:r>
            <a:endParaRPr lang="ru-RU" dirty="0" smtClean="0"/>
          </a:p>
        </p:txBody>
      </p:sp>
      <p:pic>
        <p:nvPicPr>
          <p:cNvPr id="10244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592" y="2725397"/>
            <a:ext cx="2151230" cy="233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2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acy;&amp;lcy;&amp;mcy;&amp;acy;&amp;zcy; &amp;kcy;&amp;rcy;&amp;icy;&amp;scy;&amp;tcy;&amp;acy;&amp;lcy;&amp;lcy;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3" name="AutoShape 4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acy;&amp;lcy;&amp;mcy;&amp;acy;&amp;zcy; &amp;kcy;&amp;rcy;&amp;icy;&amp;scy;&amp;tcy;&amp;acy;&amp;lcy;&amp;lcy;&quot;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1509" name="Picture 5" descr="C:\Users\User1\Desktop\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351" y="4676974"/>
            <a:ext cx="2010941" cy="19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2725397"/>
            <a:ext cx="2767013" cy="2394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C:\Users\User1\Desktop\222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676974"/>
            <a:ext cx="1964977" cy="19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2775" y="5056032"/>
            <a:ext cx="1362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алмаз</a:t>
            </a:r>
            <a:endParaRPr lang="uk-UA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06225" y="5141063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графіт</a:t>
            </a:r>
            <a:endParaRPr lang="uk-UA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health.mail.ru/pic/news/2014/08/19/1f/fd/1ffdd581680454abe35b78e87a8a15a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895" y="4405746"/>
            <a:ext cx="4191000" cy="2460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dirty="0" smtClean="0"/>
              <a:t>Аморфні тіла</a:t>
            </a:r>
            <a:endParaRPr lang="ru-RU" dirty="0" smtClean="0"/>
          </a:p>
        </p:txBody>
      </p:sp>
      <p:sp>
        <p:nvSpPr>
          <p:cNvPr id="11267" name="Місце для вмісту 2"/>
          <p:cNvSpPr>
            <a:spLocks noGrp="1"/>
          </p:cNvSpPr>
          <p:nvPr>
            <p:ph idx="1"/>
          </p:nvPr>
        </p:nvSpPr>
        <p:spPr>
          <a:xfrm>
            <a:off x="179512" y="1340768"/>
            <a:ext cx="4186238" cy="2736304"/>
          </a:xfrm>
        </p:spPr>
        <p:txBody>
          <a:bodyPr/>
          <a:lstStyle/>
          <a:p>
            <a:pPr eaLnBrk="1" hangingPunct="1"/>
            <a:r>
              <a:rPr lang="uk-UA" dirty="0" smtClean="0"/>
              <a:t>Немає визначеної температури плавлення</a:t>
            </a:r>
          </a:p>
          <a:p>
            <a:pPr eaLnBrk="1" hangingPunct="1"/>
            <a:r>
              <a:rPr lang="uk-UA" dirty="0" smtClean="0"/>
              <a:t>Ближній порядок</a:t>
            </a:r>
          </a:p>
          <a:p>
            <a:pPr eaLnBrk="1" hangingPunct="1"/>
            <a:r>
              <a:rPr lang="uk-UA" dirty="0" smtClean="0"/>
              <a:t>Слабка текучість</a:t>
            </a:r>
            <a:endParaRPr lang="ru-RU" dirty="0" smtClean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3" y="4557461"/>
            <a:ext cx="4890561" cy="2157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" descr="C:\Users\User1\Desktop\inde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663" y="1340768"/>
            <a:ext cx="4007723" cy="299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343</Words>
  <Application>Microsoft Office PowerPoint</Application>
  <PresentationFormat>Екран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8" baseType="lpstr">
      <vt:lpstr>Тема Office</vt:lpstr>
      <vt:lpstr>Формула</vt:lpstr>
      <vt:lpstr>Презентація PowerPoint</vt:lpstr>
      <vt:lpstr>Властивості кристалічних тіл</vt:lpstr>
      <vt:lpstr>Будова кристалів</vt:lpstr>
      <vt:lpstr>Іонна решітка</vt:lpstr>
      <vt:lpstr>Атомна решітка</vt:lpstr>
      <vt:lpstr>Металічна решітка</vt:lpstr>
      <vt:lpstr>Молекулярна решітка</vt:lpstr>
      <vt:lpstr>Поліморфізм</vt:lpstr>
      <vt:lpstr>Аморфні тіла</vt:lpstr>
      <vt:lpstr>Деформація</vt:lpstr>
      <vt:lpstr>Види пружних деформацій</vt:lpstr>
      <vt:lpstr>Деформація стиску (розтягу)</vt:lpstr>
      <vt:lpstr>Закон Гука</vt:lpstr>
      <vt:lpstr>Діаграма розтягу</vt:lpstr>
      <vt:lpstr>Запас міцності (коефіцієнт безпеки)</vt:lpstr>
      <vt:lpstr>Задача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Кристалічні та аморфні тіла</dc:title>
  <dc:creator>User1</dc:creator>
  <cp:lastModifiedBy>User1</cp:lastModifiedBy>
  <cp:revision>39</cp:revision>
  <dcterms:modified xsi:type="dcterms:W3CDTF">2015-04-01T11:31:29Z</dcterms:modified>
</cp:coreProperties>
</file>