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59" r:id="rId6"/>
    <p:sldId id="266" r:id="rId7"/>
    <p:sldId id="268" r:id="rId8"/>
    <p:sldId id="260" r:id="rId9"/>
    <p:sldId id="261" r:id="rId10"/>
    <p:sldId id="262" r:id="rId11"/>
    <p:sldId id="265" r:id="rId12"/>
    <p:sldId id="263" r:id="rId13"/>
    <p:sldId id="264" r:id="rId14"/>
    <p:sldId id="267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3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B5880-24F1-436C-85FB-4226BA20E945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C208E-7CD4-4B86-ADD4-C1AC5F338F0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018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8F683-0899-4C43-9EFC-4381EA480805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BB7A-C92F-4B0F-A02A-F846A2102FC4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509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361BE-5F86-4F88-86A9-D63342923DC7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FBCEA-7B9E-44BE-B535-6C56800E7BD7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361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69D5A-55ED-461E-85D5-E460B2E0C899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98A8-3B47-45DC-8E8B-A0C9C26E3F36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4067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C0812-8F58-41DD-8FF6-9B1174DE3BF2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E0990-DAFC-46CE-B150-6233BED83EC0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9189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36E4A-6822-4247-8D00-46EF1BF9AF02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25C4-9A3B-4A5C-849B-912E40AAB58E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599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D64D4-AF3D-4D70-9F9B-43ED0E1F94C3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D0857-1604-40CC-B252-6C8B1D4991E8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02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6A209-37B2-4BA5-B05A-16D458B2F172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88785-5211-4BEA-A8C3-70EC7E04F50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8663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25E9-E8A6-4417-860F-129CCBA3E35E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5786D-246E-4951-8EDE-1E0625C107C1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6510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6FA5-098F-4672-BA71-122B2E29AB31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79F31-B790-41E6-8FD6-F5F2FC0B50C4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5743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55997-CD74-480D-968E-2B48B524A483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BBD7F-17CF-4AC4-A3FC-011F6781D424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391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</a:p>
        </p:txBody>
      </p:sp>
      <p:sp>
        <p:nvSpPr>
          <p:cNvPr id="4099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DA904F-4DF1-4737-80BF-580798E50F94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F2A942-D152-445A-A0ED-8709B43FA24B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30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0.png"/><Relationship Id="rId4" Type="http://schemas.openxmlformats.org/officeDocument/2006/relationships/image" Target="../media/image32.wmf"/><Relationship Id="rId9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2.gstatic.com/images?q=tbn:ANd9GcS5wBx8WufK5FGH95zeo_ecS28iz_7Jq8Zf7WbtdF_IYf2DmmEug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37" y="476671"/>
            <a:ext cx="3816424" cy="38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help-in-health.ru/water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60691" y="476672"/>
            <a:ext cx="4898682" cy="38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1" y="4653136"/>
            <a:ext cx="9143999" cy="1754326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uk-UA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ВЛАСТИВОСТІ РІДИН. ПОВЕРХНЕВИЙ НАТЯГ</a:t>
            </a:r>
            <a:endParaRPr lang="uk-UA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82923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Незмочування</a:t>
            </a:r>
            <a:endParaRPr lang="ru-RU" dirty="0" smtClean="0"/>
          </a:p>
        </p:txBody>
      </p:sp>
      <p:sp>
        <p:nvSpPr>
          <p:cNvPr id="10243" name="Місце для вмісту 2"/>
          <p:cNvSpPr>
            <a:spLocks noGrp="1"/>
          </p:cNvSpPr>
          <p:nvPr>
            <p:ph idx="1"/>
          </p:nvPr>
        </p:nvSpPr>
        <p:spPr>
          <a:xfrm>
            <a:off x="201041" y="1194726"/>
            <a:ext cx="5328592" cy="305506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dirty="0" smtClean="0"/>
              <a:t>Якщо сили притягання між молекулами рідини переважають сили притягання між молекулами рідини і твердого тіла  - </a:t>
            </a:r>
            <a:r>
              <a:rPr lang="uk-UA" dirty="0" smtClean="0">
                <a:solidFill>
                  <a:srgbClr val="FF0000"/>
                </a:solidFill>
              </a:rPr>
              <a:t>незмочування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4100" name="Picture 4" descr="http://xn----7sbb4aandjwsmn3a8g6b.xn--p1ai/theory/chemistry/colloid-chemistry/colloid-chemistry_images/wetting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999" y="1484784"/>
            <a:ext cx="3650205" cy="273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1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712" y="4365104"/>
            <a:ext cx="3622781" cy="233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1\Desktop\index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6918" y="4365104"/>
            <a:ext cx="4949850" cy="232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Крайовий кут </a:t>
            </a:r>
            <a:endParaRPr lang="ru-RU" dirty="0" smtClean="0"/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136904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75656" y="3571516"/>
                <a:ext cx="1798698" cy="5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3200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&gt;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  <a:ea typeface="Cambria Math"/>
                            </a:rPr>
                            <m:t>𝟗𝟎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uk-UA" sz="3200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3571516"/>
                <a:ext cx="1798698" cy="5959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85373" y="3603816"/>
                <a:ext cx="1598130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800" b="1" i="1" smtClean="0">
                          <a:latin typeface="Cambria Math"/>
                          <a:ea typeface="Cambria Math"/>
                        </a:rPr>
                        <m:t>𝜷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&lt;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𝟗𝟎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uk-UA" sz="28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373" y="3603816"/>
                <a:ext cx="1598130" cy="5329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50179" y="407707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/>
              <a:t>незмочування</a:t>
            </a:r>
            <a:endParaRPr lang="uk-UA" sz="3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229936" y="406428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i="1" dirty="0" smtClean="0"/>
              <a:t>змочування</a:t>
            </a:r>
            <a:endParaRPr lang="uk-UA" sz="3200" b="1" i="1" dirty="0"/>
          </a:p>
        </p:txBody>
      </p:sp>
      <p:pic>
        <p:nvPicPr>
          <p:cNvPr id="5122" name="Picture 2" descr="http://img.gazeta.ru/files3/369/2879369/dro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846962"/>
            <a:ext cx="285750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d3mlntcv38ck9k.cloudfront.net/content/konspekt_image/145526/d41a6930_d22c_0131_b1f6_12313c0dade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332" y="4817476"/>
            <a:ext cx="2059374" cy="195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936" y="4860465"/>
            <a:ext cx="1615766" cy="185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60466"/>
            <a:ext cx="1562509" cy="1830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9208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Капілярні явища</a:t>
            </a:r>
            <a:endParaRPr lang="ru-RU" dirty="0" smtClean="0"/>
          </a:p>
        </p:txBody>
      </p:sp>
      <p:sp>
        <p:nvSpPr>
          <p:cNvPr id="2052" name="Місце для вмісту 2"/>
          <p:cNvSpPr>
            <a:spLocks noGrp="1"/>
          </p:cNvSpPr>
          <p:nvPr>
            <p:ph idx="1"/>
          </p:nvPr>
        </p:nvSpPr>
        <p:spPr>
          <a:xfrm>
            <a:off x="468313" y="1341438"/>
            <a:ext cx="3970337" cy="3124200"/>
          </a:xfrm>
        </p:spPr>
        <p:txBody>
          <a:bodyPr/>
          <a:lstStyle/>
          <a:p>
            <a:pPr eaLnBrk="1" hangingPunct="1"/>
            <a:r>
              <a:rPr lang="uk-UA" smtClean="0"/>
              <a:t>Сили поверхневого натягу створюють додатковий тиск під поверхнею (тиск Лапласа)</a:t>
            </a:r>
            <a:endParaRPr lang="ru-RU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09" y="1124744"/>
            <a:ext cx="1771650" cy="355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1124744"/>
            <a:ext cx="2112962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Виноска 1 5"/>
          <p:cNvSpPr/>
          <p:nvPr/>
        </p:nvSpPr>
        <p:spPr>
          <a:xfrm>
            <a:off x="7452320" y="5085184"/>
            <a:ext cx="1071562" cy="714375"/>
          </a:xfrm>
          <a:prstGeom prst="borderCallout1">
            <a:avLst>
              <a:gd name="adj1" fmla="val 3235"/>
              <a:gd name="adj2" fmla="val 76447"/>
              <a:gd name="adj3" fmla="val -364869"/>
              <a:gd name="adj4" fmla="val -142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/>
              <a:t>Меніск</a:t>
            </a:r>
            <a:endParaRPr lang="ru-RU" dirty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2485631"/>
              </p:ext>
            </p:extLst>
          </p:nvPr>
        </p:nvGraphicFramePr>
        <p:xfrm>
          <a:off x="5004048" y="4869160"/>
          <a:ext cx="1857375" cy="154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Формула" r:id="rId5" imgW="507960" imgH="393480" progId="Equation.3">
                  <p:embed/>
                </p:oleObj>
              </mc:Choice>
              <mc:Fallback>
                <p:oleObj name="Формула" r:id="rId5" imgW="50796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4869160"/>
                        <a:ext cx="1857375" cy="15462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6" name="Picture 18" descr="http://900igr.net/datai/khimija/Kapilljarnye-javlenija/0010-009-Kapilljarnoe-podnjatie-zhidkosti-smachivajuschej-stenki-voda-v-stekljanno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24" y="4184716"/>
            <a:ext cx="3960440" cy="251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6409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Капілярні явища</a:t>
            </a:r>
            <a:endParaRPr lang="ru-RU" dirty="0" smtClean="0"/>
          </a:p>
        </p:txBody>
      </p:sp>
      <p:sp>
        <p:nvSpPr>
          <p:cNvPr id="3076" name="Місце для вмісту 2"/>
          <p:cNvSpPr>
            <a:spLocks noGrp="1"/>
          </p:cNvSpPr>
          <p:nvPr>
            <p:ph idx="1"/>
          </p:nvPr>
        </p:nvSpPr>
        <p:spPr>
          <a:xfrm>
            <a:off x="107505" y="1196752"/>
            <a:ext cx="5699125" cy="6762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sz="2800" b="1" dirty="0" smtClean="0"/>
              <a:t>Капіляр</a:t>
            </a:r>
            <a:r>
              <a:rPr lang="en-US" sz="2800" b="1" dirty="0" smtClean="0"/>
              <a:t> </a:t>
            </a:r>
            <a:r>
              <a:rPr lang="uk-UA" sz="2800" b="1" dirty="0" smtClean="0"/>
              <a:t>-</a:t>
            </a:r>
            <a:r>
              <a:rPr lang="en-US" sz="2800" b="1" dirty="0" smtClean="0"/>
              <a:t> </a:t>
            </a:r>
            <a:r>
              <a:rPr lang="uk-UA" sz="2800" b="1" dirty="0" smtClean="0"/>
              <a:t>тоненька трубка</a:t>
            </a:r>
            <a:r>
              <a:rPr lang="en-US" sz="2800" b="1" dirty="0" smtClean="0"/>
              <a:t>.</a:t>
            </a:r>
            <a:endParaRPr lang="uk-UA" sz="2800" b="1" dirty="0" smtClean="0"/>
          </a:p>
          <a:p>
            <a:pPr eaLnBrk="1" hangingPunct="1"/>
            <a:endParaRPr lang="ru-RU" sz="2800" b="1" dirty="0" smtClean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7048796"/>
              </p:ext>
            </p:extLst>
          </p:nvPr>
        </p:nvGraphicFramePr>
        <p:xfrm>
          <a:off x="2161833" y="4901548"/>
          <a:ext cx="2159000" cy="159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Формула" r:id="rId3" imgW="583920" imgH="431640" progId="Equation.3">
                  <p:embed/>
                </p:oleObj>
              </mc:Choice>
              <mc:Fallback>
                <p:oleObj name="Формула" r:id="rId3" imgW="583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1833" y="4901548"/>
                        <a:ext cx="2159000" cy="1595437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Місце для вмісту 2"/>
          <p:cNvSpPr txBox="1">
            <a:spLocks/>
          </p:cNvSpPr>
          <p:nvPr/>
        </p:nvSpPr>
        <p:spPr bwMode="auto">
          <a:xfrm>
            <a:off x="107505" y="1625162"/>
            <a:ext cx="8784976" cy="108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uk-UA" sz="2800" dirty="0" smtClean="0"/>
              <a:t>Умова рівноваги піднятої рідини у капілярі – сила тяжіння врівноважується силою поверхневого натягу: </a:t>
            </a:r>
          </a:p>
          <a:p>
            <a:pPr eaLnBrk="1" hangingPunct="1"/>
            <a:endParaRPr lang="ru-RU" sz="2800" dirty="0" smtClean="0"/>
          </a:p>
        </p:txBody>
      </p:sp>
      <p:sp>
        <p:nvSpPr>
          <p:cNvPr id="8" name="Місце для вмісту 2"/>
          <p:cNvSpPr txBox="1">
            <a:spLocks/>
          </p:cNvSpPr>
          <p:nvPr/>
        </p:nvSpPr>
        <p:spPr bwMode="auto">
          <a:xfrm>
            <a:off x="107505" y="4343201"/>
            <a:ext cx="4608511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uk-UA" sz="2800" dirty="0" smtClean="0"/>
              <a:t>Висота підняття рідини в капілярі:</a:t>
            </a:r>
          </a:p>
          <a:p>
            <a:pPr algn="ctr" eaLnBrk="1" hangingPunct="1"/>
            <a:endParaRPr lang="ru-RU" sz="28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11959" y="2557581"/>
                <a:ext cx="190026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𝒎𝒈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en-US" sz="32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𝒍</m:t>
                      </m:r>
                    </m:oMath>
                  </m:oMathPara>
                </a14:m>
                <a:endParaRPr lang="uk-UA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59" y="2557581"/>
                <a:ext cx="1900264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11959" y="3156529"/>
                <a:ext cx="283443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𝒈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𝝆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𝑺𝒉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𝝅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𝑹</m:t>
                      </m:r>
                    </m:oMath>
                  </m:oMathPara>
                </a14:m>
                <a:endParaRPr lang="uk-UA" sz="28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59" y="3156529"/>
                <a:ext cx="2834430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1959" y="3679749"/>
                <a:ext cx="3299749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𝒈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𝝆𝝅</m:t>
                      </m:r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𝑹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𝒉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𝝅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𝑹</m:t>
                      </m:r>
                    </m:oMath>
                  </m:oMathPara>
                </a14:m>
                <a:endParaRPr lang="uk-UA" sz="28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59" y="3679749"/>
                <a:ext cx="3299749" cy="53296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8" descr="http://worldofschool.ru/public/page_images/2926/3_11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3852" y="2916927"/>
            <a:ext cx="4295678" cy="334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6409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Капілярні явища</a:t>
            </a:r>
            <a:endParaRPr lang="ru-RU" dirty="0" smtClean="0"/>
          </a:p>
        </p:txBody>
      </p:sp>
      <p:pic>
        <p:nvPicPr>
          <p:cNvPr id="4098" name="Picture 2" descr="http://fb.ru/misc/i/gallery/7400/245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83787"/>
            <a:ext cx="2743200" cy="273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005.radikal.ru/i211/1001/7a/52c4e15f44c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94000" y="3983787"/>
            <a:ext cx="3108961" cy="268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User1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1626"/>
            <a:ext cx="4615408" cy="260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1\Desktop\99c137c317baf1f96749959d047c70bd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2022" y="4067463"/>
            <a:ext cx="2584430" cy="260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e-ranez.ru/d/263941/d/st_07478_688_181_assort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49093" y="1179786"/>
            <a:ext cx="3807903" cy="280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48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Задачі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184576"/>
          </a:xfrm>
        </p:spPr>
        <p:txBody>
          <a:bodyPr/>
          <a:lstStyle/>
          <a:p>
            <a:r>
              <a:rPr lang="uk-UA" sz="2800" b="1" dirty="0" smtClean="0"/>
              <a:t>За </a:t>
            </a:r>
            <a:r>
              <a:rPr lang="uk-UA" sz="2800" b="1" dirty="0"/>
              <a:t>яких умов рідина змочує тверде тіло? Не змочує тверде тіло?</a:t>
            </a:r>
          </a:p>
          <a:p>
            <a:r>
              <a:rPr lang="uk-UA" sz="2800" b="1" dirty="0" smtClean="0"/>
              <a:t>В </a:t>
            </a:r>
            <a:r>
              <a:rPr lang="uk-UA" sz="2800" b="1" dirty="0"/>
              <a:t>якому капілярі вода підніметься на більшу висоту: 0,5 мм чи 0,1 мм?</a:t>
            </a:r>
          </a:p>
          <a:p>
            <a:r>
              <a:rPr lang="uk-UA" sz="2800" b="1" dirty="0" smtClean="0"/>
              <a:t>З </a:t>
            </a:r>
            <a:r>
              <a:rPr lang="uk-UA" sz="2800" b="1" dirty="0"/>
              <a:t>крана падають краплі води. Коли краплини більші – коли вода холодна чи коли гаряча?</a:t>
            </a:r>
          </a:p>
          <a:p>
            <a:r>
              <a:rPr lang="uk-UA" sz="2800" b="1" dirty="0" smtClean="0"/>
              <a:t>Чому </a:t>
            </a:r>
            <a:r>
              <a:rPr lang="uk-UA" sz="2800" b="1" dirty="0"/>
              <a:t>маленькі краплі роси на листках деяких рослин мають форму кульок, а листки інших рослин покриває шаром?</a:t>
            </a:r>
          </a:p>
          <a:p>
            <a:r>
              <a:rPr lang="uk-UA" sz="2800" b="1" dirty="0" smtClean="0"/>
              <a:t>Як </a:t>
            </a:r>
            <a:r>
              <a:rPr lang="uk-UA" sz="2800" b="1" dirty="0"/>
              <a:t>пояснити походження народної приказки: “Як з гуски вода”?</a:t>
            </a:r>
          </a:p>
        </p:txBody>
      </p:sp>
    </p:spTree>
    <p:extLst>
      <p:ext uri="{BB962C8B-B14F-4D97-AF65-F5344CB8AC3E}">
        <p14:creationId xmlns:p14="http://schemas.microsoft.com/office/powerpoint/2010/main" val="1258382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Задачі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00600"/>
          </a:xfrm>
        </p:spPr>
        <p:txBody>
          <a:bodyPr/>
          <a:lstStyle/>
          <a:p>
            <a:r>
              <a:rPr lang="uk-UA" sz="2800" b="1" dirty="0" smtClean="0"/>
              <a:t>Де вище піднімається вода у капілярах рівного радіуса – біля підніжжя високої гори чи на її вершині? Чому?</a:t>
            </a:r>
          </a:p>
          <a:p>
            <a:r>
              <a:rPr lang="uk-UA" sz="2800" b="1" dirty="0" smtClean="0"/>
              <a:t>Чому </a:t>
            </a:r>
            <a:r>
              <a:rPr lang="uk-UA" sz="2800" b="1" dirty="0"/>
              <a:t>шматочок цукру, покладений на мокрий стіл, незабаром весь просочується водою? </a:t>
            </a:r>
            <a:endParaRPr lang="uk-UA" sz="2800" b="1" dirty="0" smtClean="0"/>
          </a:p>
          <a:p>
            <a:r>
              <a:rPr lang="uk-UA" sz="2800" b="1" dirty="0"/>
              <a:t>Чому розтікається чорнило на папері поганої </a:t>
            </a:r>
            <a:r>
              <a:rPr lang="uk-UA" sz="2800" b="1" dirty="0" smtClean="0"/>
              <a:t>якості?</a:t>
            </a:r>
          </a:p>
          <a:p>
            <a:r>
              <a:rPr lang="uk-UA" sz="2800" b="1" dirty="0" smtClean="0"/>
              <a:t>Якої форми набувають краплі жиру на поверхні води у тарілці? Чому?</a:t>
            </a:r>
          </a:p>
          <a:p>
            <a:r>
              <a:rPr lang="uk-UA" sz="2800" b="1" dirty="0"/>
              <a:t>Яка тканина більше підходить для намету – та, яку вода змочує, чи та , яку вода не змочує?</a:t>
            </a:r>
          </a:p>
        </p:txBody>
      </p:sp>
    </p:spTree>
    <p:extLst>
      <p:ext uri="{BB962C8B-B14F-4D97-AF65-F5344CB8AC3E}">
        <p14:creationId xmlns:p14="http://schemas.microsoft.com/office/powerpoint/2010/main" val="2590230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Задачі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00600"/>
          </a:xfrm>
        </p:spPr>
        <p:txBody>
          <a:bodyPr/>
          <a:lstStyle/>
          <a:p>
            <a:r>
              <a:rPr lang="uk-UA" sz="2800" b="1" dirty="0" smtClean="0"/>
              <a:t>Чи повинні фарба або лак змочувати поверхню, на яку їх наносять?</a:t>
            </a:r>
          </a:p>
          <a:p>
            <a:r>
              <a:rPr lang="uk-UA" sz="2800" b="1" dirty="0" smtClean="0"/>
              <a:t>Тонка сталева голка може “лежати” на поверхні води. Чи вдасться цей експеримент, якщо перед ним ретельно протерти голку спиртом?  </a:t>
            </a:r>
          </a:p>
          <a:p>
            <a:r>
              <a:rPr lang="uk-UA" sz="2800" b="1" dirty="0" smtClean="0"/>
              <a:t>Чому рушники не шиють із шовку?</a:t>
            </a:r>
          </a:p>
          <a:p>
            <a:r>
              <a:rPr lang="uk-UA" sz="2800" b="1" dirty="0" smtClean="0"/>
              <a:t>Як зміниться коефіцієнт поверхневого натягу води після її нагрівання?</a:t>
            </a:r>
          </a:p>
          <a:p>
            <a:r>
              <a:rPr lang="uk-UA" sz="2800" b="1" dirty="0" smtClean="0"/>
              <a:t>Чи можна налити воду в склянку вище за її краї?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2816528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811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Фізичні властивості рідин</a:t>
            </a:r>
            <a:endParaRPr lang="ru-RU" dirty="0" smtClean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Зберігають об’єм і набувають форми посудини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Густина (густота молекул) майже така сама  як і в твердих тілах.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Сили взаємодії досить великі, хоча менші, ніж в твердих тілах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Молекули здійснюють безперервні хаотичні коливання в положенні рівноваги.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Ближній порядок розміщення молекул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6409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Поверхнева енергія</a:t>
            </a:r>
            <a:endParaRPr lang="ru-RU" dirty="0" smtClean="0"/>
          </a:p>
        </p:txBody>
      </p:sp>
      <p:sp>
        <p:nvSpPr>
          <p:cNvPr id="1028" name="Місце для вмісту 2"/>
          <p:cNvSpPr>
            <a:spLocks noGrp="1"/>
          </p:cNvSpPr>
          <p:nvPr>
            <p:ph idx="1"/>
          </p:nvPr>
        </p:nvSpPr>
        <p:spPr>
          <a:xfrm>
            <a:off x="184151" y="1124744"/>
            <a:ext cx="8712968" cy="2692896"/>
          </a:xfrm>
        </p:spPr>
        <p:txBody>
          <a:bodyPr/>
          <a:lstStyle/>
          <a:p>
            <a:pPr eaLnBrk="1" hangingPunct="1"/>
            <a:r>
              <a:rPr lang="uk-UA" dirty="0" smtClean="0"/>
              <a:t>На межі поділу рідини та газу, у рідині спостерігаються явища – </a:t>
            </a:r>
            <a:r>
              <a:rPr lang="uk-UA" b="1" i="1" dirty="0" smtClean="0">
                <a:solidFill>
                  <a:srgbClr val="FF0000"/>
                </a:solidFill>
              </a:rPr>
              <a:t>поверхневі.</a:t>
            </a:r>
            <a:endParaRPr lang="uk-UA" b="1" i="1" dirty="0" smtClean="0"/>
          </a:p>
          <a:p>
            <a:pPr eaLnBrk="1" hangingPunct="1"/>
            <a:r>
              <a:rPr lang="uk-UA" dirty="0" smtClean="0"/>
              <a:t>Молекули на поверхні володіють надлишковою потенціальною енергією – </a:t>
            </a:r>
            <a:r>
              <a:rPr lang="uk-UA" b="1" i="1" dirty="0" smtClean="0">
                <a:solidFill>
                  <a:srgbClr val="00B050"/>
                </a:solidFill>
              </a:rPr>
              <a:t>поверхневою енергією.</a:t>
            </a:r>
          </a:p>
          <a:p>
            <a:pPr eaLnBrk="1" hangingPunct="1">
              <a:buFont typeface="Arial" charset="0"/>
              <a:buNone/>
            </a:pPr>
            <a:endParaRPr lang="uk-UA" dirty="0" smtClean="0">
              <a:solidFill>
                <a:srgbClr val="FF0000"/>
              </a:solidFill>
            </a:endParaRPr>
          </a:p>
        </p:txBody>
      </p:sp>
      <p:pic>
        <p:nvPicPr>
          <p:cNvPr id="1035" name="Picture 11" descr="http://www.s406.narod.ru/image/Imag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270" y="3717032"/>
            <a:ext cx="4829175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9433" y="485618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solidFill>
                  <a:srgbClr val="FF0000"/>
                </a:solidFill>
              </a:rPr>
              <a:t>σ</a:t>
            </a:r>
            <a:r>
              <a:rPr lang="uk-UA" sz="2400" dirty="0" smtClean="0"/>
              <a:t> – коефіцієнт поверхневого натягу</a:t>
            </a:r>
            <a:endParaRPr lang="uk-UA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13765" y="4077072"/>
                <a:ext cx="3286477" cy="584775"/>
              </a:xfrm>
              <a:prstGeom prst="rect">
                <a:avLst/>
              </a:prstGeom>
              <a:noFill/>
              <a:ln w="3175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/>
                        </a:rPr>
                        <m:t>𝑨</m:t>
                      </m:r>
                      <m:r>
                        <a:rPr lang="en-US" sz="3200" b="1" i="1" smtClean="0">
                          <a:latin typeface="Cambria Math"/>
                        </a:rPr>
                        <m:t>=∆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𝑾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∙∆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𝑺</m:t>
                      </m:r>
                    </m:oMath>
                  </m:oMathPara>
                </a14:m>
                <a:endParaRPr lang="uk-UA" sz="32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65" y="4077072"/>
                <a:ext cx="3286477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1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8012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Коефіцієнт поверхневого натягу</a:t>
            </a:r>
            <a:endParaRPr lang="uk-U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60" y="2573163"/>
            <a:ext cx="3945840" cy="3736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264" y="2573163"/>
            <a:ext cx="3964903" cy="3736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340768"/>
            <a:ext cx="86720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uk-UA" sz="3200" dirty="0"/>
              <a:t>з</a:t>
            </a:r>
            <a:r>
              <a:rPr lang="uk-UA" sz="3200" dirty="0" smtClean="0"/>
              <a:t>алежить від температури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3200" dirty="0"/>
              <a:t>з</a:t>
            </a:r>
            <a:r>
              <a:rPr lang="uk-UA" sz="3200" dirty="0" smtClean="0"/>
              <a:t>алежить від наявності і природи домішок</a:t>
            </a:r>
            <a:endParaRPr lang="uk-UA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26160" y="6309321"/>
            <a:ext cx="7921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Коефіцієнт поверхневого натягу для деяких рідин ( </a:t>
            </a:r>
            <a:r>
              <a:rPr lang="ru-RU" dirty="0" smtClean="0"/>
              <a:t>10</a:t>
            </a:r>
            <a:r>
              <a:rPr lang="ru-RU" baseline="30000" dirty="0"/>
              <a:t>−3</a:t>
            </a:r>
            <a:r>
              <a:rPr lang="ru-RU" dirty="0"/>
              <a:t> Н/м </a:t>
            </a:r>
            <a:r>
              <a:rPr lang="ru-RU" dirty="0" smtClean="0"/>
              <a:t>при 20</a:t>
            </a:r>
            <a:r>
              <a:rPr lang="ru-RU" dirty="0"/>
              <a:t> °C)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54208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Поверхневий натяг</a:t>
            </a:r>
            <a:endParaRPr lang="ru-RU" dirty="0" smtClean="0"/>
          </a:p>
        </p:txBody>
      </p:sp>
      <p:sp>
        <p:nvSpPr>
          <p:cNvPr id="7171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357314"/>
            <a:ext cx="6246688" cy="4807990"/>
          </a:xfrm>
        </p:spPr>
        <p:txBody>
          <a:bodyPr/>
          <a:lstStyle/>
          <a:p>
            <a:pPr eaLnBrk="1" hangingPunct="1"/>
            <a:r>
              <a:rPr lang="uk-UA" dirty="0" smtClean="0"/>
              <a:t>Існуючі сили намагаються скоротити площу поверхні до мінімуму.</a:t>
            </a:r>
          </a:p>
          <a:p>
            <a:pPr eaLnBrk="1" hangingPunct="1"/>
            <a:r>
              <a:rPr lang="uk-UA" dirty="0" smtClean="0"/>
              <a:t>Сили напрямлені до межі самої поверхні і по дотичній до неї.</a:t>
            </a:r>
          </a:p>
          <a:p>
            <a:pPr eaLnBrk="1" hangingPunct="1"/>
            <a:r>
              <a:rPr lang="uk-UA" dirty="0" smtClean="0"/>
              <a:t>Сума цих сил – </a:t>
            </a:r>
            <a:r>
              <a:rPr lang="uk-UA" dirty="0" smtClean="0">
                <a:solidFill>
                  <a:srgbClr val="FF0000"/>
                </a:solidFill>
              </a:rPr>
              <a:t>сила поверхневого натягу.</a:t>
            </a:r>
            <a:endParaRPr lang="uk-UA" dirty="0" smtClean="0"/>
          </a:p>
          <a:p>
            <a:pPr eaLnBrk="1" hangingPunct="1"/>
            <a:r>
              <a:rPr lang="uk-UA" dirty="0" smtClean="0"/>
              <a:t>Поверхня рідини, як гумова плівка, прагне стиснутися.</a:t>
            </a:r>
            <a:endParaRPr lang="ru-RU" dirty="0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79110" y="1273023"/>
            <a:ext cx="1972345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pcy;&amp;ocy;&amp;vcy;&amp;iecy;&amp;rcy;&amp;khcy;&amp;ncy;&amp;ocy;&amp;scy;&amp;tcy;&amp;ncy;&amp;ocy;&amp;iecy; &amp;ncy;&amp;acy;&amp;tcy;&amp;yacy;&amp;zhcy;&amp;iecy;&amp;ncy;&amp;icy;&amp;iecy;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511" y="4380245"/>
            <a:ext cx="2451545" cy="230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hysics.nad.ru/Physics/Cyrillic/photo/images/149713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3584" y="1268760"/>
            <a:ext cx="4883018" cy="225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640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Поверхневий натяг</a:t>
            </a:r>
            <a:endParaRPr lang="ru-RU" dirty="0" smtClean="0"/>
          </a:p>
        </p:txBody>
      </p:sp>
      <p:pic>
        <p:nvPicPr>
          <p:cNvPr id="7172" name="Picture 4" descr="https://upload.wikimedia.org/wikipedia/commons/thumb/9/9c/2006-01-15_coin_on_water.jpg/250px-2006-01-15_coin_on_wa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1268759"/>
            <a:ext cx="3722635" cy="526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elementy.ru/images/eltbook/surface_tension_52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4932" y="3717032"/>
            <a:ext cx="4900321" cy="281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6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268760"/>
            <a:ext cx="4162445" cy="2016224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При рівних об'ємах тіл мінімальна площа поверхні – у кулі, тому краплі рідини мають кулясту форму.</a:t>
            </a: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6409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Поверхневий натяг</a:t>
            </a:r>
            <a:endParaRPr lang="ru-RU" dirty="0" smtClean="0"/>
          </a:p>
        </p:txBody>
      </p:sp>
      <p:pic>
        <p:nvPicPr>
          <p:cNvPr id="5122" name="Picture 2" descr="http://dphotoworld.net/_ld/0/06524496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36645" y="1268760"/>
            <a:ext cx="4079741" cy="302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8.orsha.schools.by/data/8.orsha/library/%D0%A1%D0%B1%D0%BE%D1%80%D0%BA%D0%B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07" y="3927283"/>
            <a:ext cx="3908331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645" y="4365104"/>
            <a:ext cx="4078993" cy="237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220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811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Сила поверхневого натягу</a:t>
            </a:r>
            <a:endParaRPr lang="ru-RU" dirty="0" smtClean="0"/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9002" y="1503321"/>
            <a:ext cx="5427461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Місце для вмісту 5"/>
          <p:cNvSpPr>
            <a:spLocks noGrp="1"/>
          </p:cNvSpPr>
          <p:nvPr>
            <p:ph idx="1"/>
          </p:nvPr>
        </p:nvSpPr>
        <p:spPr>
          <a:xfrm>
            <a:off x="299434" y="1412776"/>
            <a:ext cx="3048583" cy="2448272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7200" i="1" dirty="0" err="1" smtClean="0">
                <a:latin typeface="Book Antiqua" pitchFamily="18" charset="0"/>
              </a:rPr>
              <a:t>F~l</a:t>
            </a:r>
            <a:endParaRPr lang="en-US" sz="7200" i="1" dirty="0" smtClean="0">
              <a:latin typeface="Book Antiqua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sz="7200" i="1" dirty="0" smtClean="0">
                <a:latin typeface="Book Antiqua" pitchFamily="18" charset="0"/>
              </a:rPr>
              <a:t>F=</a:t>
            </a:r>
            <a:r>
              <a:rPr lang="en-US" sz="7200" i="1" dirty="0" smtClean="0">
                <a:latin typeface="Book Antiqua" pitchFamily="18" charset="0"/>
                <a:sym typeface="Symbol" pitchFamily="18" charset="2"/>
              </a:rPr>
              <a:t></a:t>
            </a:r>
            <a:r>
              <a:rPr lang="en-US" sz="7200" i="1" dirty="0" smtClean="0">
                <a:latin typeface="Book Antiqua" pitchFamily="18" charset="0"/>
              </a:rPr>
              <a:t>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78184" y="6065401"/>
                <a:ext cx="4268966" cy="584775"/>
              </a:xfrm>
              <a:prstGeom prst="rect">
                <a:avLst/>
              </a:prstGeom>
              <a:noFill/>
              <a:ln w="31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/>
                        </a:rPr>
                        <m:t>𝑨</m:t>
                      </m:r>
                      <m:r>
                        <a:rPr lang="en-US" sz="3200" b="1" i="1" smtClean="0">
                          <a:latin typeface="Cambria Math"/>
                        </a:rPr>
                        <m:t>=∆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𝑾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∙∆</m:t>
                      </m:r>
                      <m:r>
                        <a:rPr lang="en-US" sz="3200" b="1" i="1" smtClean="0">
                          <a:latin typeface="Cambria Math"/>
                          <a:ea typeface="Cambria Math"/>
                        </a:rPr>
                        <m:t>𝑺</m:t>
                      </m:r>
                    </m:oMath>
                  </m:oMathPara>
                </a14:m>
                <a:endParaRPr lang="uk-UA" sz="32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184" y="6065401"/>
                <a:ext cx="4268966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1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vcy;&amp;ocy;&amp;dcy;&amp;ocy;&amp;mcy;&amp;iecy;&amp;rcy;&amp;kcy;&amp;acy;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4797151"/>
            <a:ext cx="3336300" cy="186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3287" y="4005064"/>
            <a:ext cx="44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l</a:t>
            </a:r>
            <a:r>
              <a:rPr lang="en-US" sz="2400" dirty="0" smtClean="0"/>
              <a:t> – </a:t>
            </a:r>
            <a:r>
              <a:rPr lang="uk-UA" sz="2400" dirty="0" smtClean="0"/>
              <a:t>довжина межі рідина-тіло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2008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Змочування</a:t>
            </a:r>
            <a:endParaRPr lang="ru-RU" dirty="0" smtClean="0"/>
          </a:p>
        </p:txBody>
      </p:sp>
      <p:sp>
        <p:nvSpPr>
          <p:cNvPr id="9219" name="Місце для вмісту 2"/>
          <p:cNvSpPr>
            <a:spLocks noGrp="1"/>
          </p:cNvSpPr>
          <p:nvPr>
            <p:ph idx="1"/>
          </p:nvPr>
        </p:nvSpPr>
        <p:spPr>
          <a:xfrm>
            <a:off x="323528" y="1134715"/>
            <a:ext cx="5544616" cy="258231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dirty="0" smtClean="0"/>
              <a:t>Якщо сили притягання між молекулами рідини і твердого тіла переважають сили притягання між молекулами рідини – </a:t>
            </a:r>
            <a:r>
              <a:rPr lang="uk-UA" dirty="0" smtClean="0">
                <a:solidFill>
                  <a:srgbClr val="FF0000"/>
                </a:solidFill>
              </a:rPr>
              <a:t>змочування.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6146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scy;&amp;mcy;&amp;acy;&amp;chcy;&amp;icy;&amp;vcy;&amp;acy;&amp;ncy;&amp;icy;&amp;iecy; &amp;icy; &amp;ncy;&amp;iecy;&amp;scy;&amp;mcy;&amp;acy;&amp;chcy;&amp;icy;&amp;vcy;&amp;acy;&amp;ncy;&amp;icy;&amp;ie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12531"/>
            <a:ext cx="3752050" cy="281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scy;&amp;mcy;&amp;acy;&amp;chcy;&amp;icy;&amp;vcy;&amp;acy;&amp;ncy;&amp;icy;&amp;iecy; &amp;vcy; &amp;pcy;&amp;rcy;&amp;icy;&amp;rcy;&amp;ocy;&amp;dcy;&amp;iecy;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12531"/>
            <a:ext cx="3756883" cy="281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654" y="1083170"/>
            <a:ext cx="2719468" cy="2705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538</Words>
  <Application>Microsoft Office PowerPoint</Application>
  <PresentationFormat>Екран (4:3)</PresentationFormat>
  <Paragraphs>67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9" baseType="lpstr">
      <vt:lpstr>Тема Office</vt:lpstr>
      <vt:lpstr>Формула</vt:lpstr>
      <vt:lpstr>Презентація PowerPoint</vt:lpstr>
      <vt:lpstr>Фізичні властивості рідин</vt:lpstr>
      <vt:lpstr>Поверхнева енергія</vt:lpstr>
      <vt:lpstr>Коефіцієнт поверхневого натягу</vt:lpstr>
      <vt:lpstr>Поверхневий натяг</vt:lpstr>
      <vt:lpstr>Поверхневий натяг</vt:lpstr>
      <vt:lpstr>Поверхневий натяг</vt:lpstr>
      <vt:lpstr>Сила поверхневого натягу</vt:lpstr>
      <vt:lpstr>Змочування</vt:lpstr>
      <vt:lpstr>Незмочування</vt:lpstr>
      <vt:lpstr>Крайовий кут </vt:lpstr>
      <vt:lpstr>Капілярні явища</vt:lpstr>
      <vt:lpstr>Капілярні явища</vt:lpstr>
      <vt:lpstr>Капілярні явища</vt:lpstr>
      <vt:lpstr>Задачі</vt:lpstr>
      <vt:lpstr>Задачі</vt:lpstr>
      <vt:lpstr>Задачі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Властивості рідин. Поверхневий натяг</dc:title>
  <dc:creator>User1</dc:creator>
  <cp:lastModifiedBy>User1</cp:lastModifiedBy>
  <cp:revision>35</cp:revision>
  <dcterms:modified xsi:type="dcterms:W3CDTF">2015-04-01T13:12:59Z</dcterms:modified>
</cp:coreProperties>
</file>