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583" r:id="rId2"/>
    <p:sldId id="648" r:id="rId3"/>
    <p:sldId id="549" r:id="rId4"/>
    <p:sldId id="585" r:id="rId5"/>
    <p:sldId id="623" r:id="rId6"/>
    <p:sldId id="551" r:id="rId7"/>
    <p:sldId id="646" r:id="rId8"/>
    <p:sldId id="625" r:id="rId9"/>
    <p:sldId id="635" r:id="rId10"/>
    <p:sldId id="636" r:id="rId11"/>
    <p:sldId id="640" r:id="rId12"/>
    <p:sldId id="626" r:id="rId13"/>
    <p:sldId id="628" r:id="rId14"/>
    <p:sldId id="642" r:id="rId15"/>
    <p:sldId id="629" r:id="rId16"/>
    <p:sldId id="630" r:id="rId17"/>
    <p:sldId id="631" r:id="rId18"/>
    <p:sldId id="632" r:id="rId19"/>
    <p:sldId id="633" r:id="rId20"/>
    <p:sldId id="634" r:id="rId21"/>
    <p:sldId id="641" r:id="rId22"/>
    <p:sldId id="627" r:id="rId23"/>
    <p:sldId id="649" r:id="rId24"/>
    <p:sldId id="647" r:id="rId25"/>
    <p:sldId id="644" r:id="rId26"/>
    <p:sldId id="650" r:id="rId27"/>
    <p:sldId id="643" r:id="rId28"/>
    <p:sldId id="645" r:id="rId29"/>
    <p:sldId id="651" r:id="rId30"/>
    <p:sldId id="638" r:id="rId31"/>
    <p:sldId id="639" r:id="rId32"/>
    <p:sldId id="614" r:id="rId33"/>
    <p:sldId id="615" r:id="rId34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9E00"/>
    <a:srgbClr val="FF3300"/>
    <a:srgbClr val="0000FF"/>
    <a:srgbClr val="FFCC66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66" autoAdjust="0"/>
    <p:restoredTop sz="94660"/>
  </p:normalViewPr>
  <p:slideViewPr>
    <p:cSldViewPr>
      <p:cViewPr>
        <p:scale>
          <a:sx n="80" d="100"/>
          <a:sy n="80" d="100"/>
        </p:scale>
        <p:origin x="-72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262B68B-F273-47B8-8036-F3B9FC350284}" type="datetimeFigureOut">
              <a:rPr lang="uk-UA"/>
              <a:pPr>
                <a:defRPr/>
              </a:pPr>
              <a:t>31.01.2015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noProof="0" smtClean="0"/>
              <a:t>Зразок тексту</a:t>
            </a:r>
          </a:p>
          <a:p>
            <a:pPr lvl="1"/>
            <a:r>
              <a:rPr lang="uk-UA" noProof="0" smtClean="0"/>
              <a:t>Другий рівень</a:t>
            </a:r>
          </a:p>
          <a:p>
            <a:pPr lvl="2"/>
            <a:r>
              <a:rPr lang="uk-UA" noProof="0" smtClean="0"/>
              <a:t>Третій рівень</a:t>
            </a:r>
          </a:p>
          <a:p>
            <a:pPr lvl="3"/>
            <a:r>
              <a:rPr lang="uk-UA" noProof="0" smtClean="0"/>
              <a:t>Четвертий рівень</a:t>
            </a:r>
          </a:p>
          <a:p>
            <a:pPr lvl="4"/>
            <a:r>
              <a:rPr lang="uk-UA" noProof="0" smtClean="0"/>
              <a:t>П'ятий рівень</a:t>
            </a:r>
            <a:endParaRPr lang="uk-UA" noProof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18E435A-CD94-4080-B8BA-C5B28EE15BA1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388947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8" name="Місце для номера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5079C7A-9CDD-410A-9CBD-5FFC8E4F8E5F}" type="slidenum">
              <a:rPr lang="uk-UA" smtClean="0"/>
              <a:pPr eaLnBrk="1" hangingPunct="1"/>
              <a:t>3</a:t>
            </a:fld>
            <a:endParaRPr lang="uk-UA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0964" name="Місце для номера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44E80F91-4942-43F0-9E26-5542978518DB}" type="slidenum">
              <a:rPr lang="uk-UA" sz="1200"/>
              <a:pPr algn="r" eaLnBrk="1" hangingPunct="1"/>
              <a:t>15</a:t>
            </a:fld>
            <a:endParaRPr lang="uk-UA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1988" name="Місце для номера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E415B610-C036-48B8-ABFA-AC01C283417B}" type="slidenum">
              <a:rPr lang="uk-UA" sz="1200"/>
              <a:pPr algn="r" eaLnBrk="1" hangingPunct="1"/>
              <a:t>16</a:t>
            </a:fld>
            <a:endParaRPr lang="uk-UA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3012" name="Місце для номера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6401FC6F-34C9-42F9-AA30-899F3273E2E8}" type="slidenum">
              <a:rPr lang="uk-UA" sz="1200"/>
              <a:pPr algn="r" eaLnBrk="1" hangingPunct="1"/>
              <a:t>17</a:t>
            </a:fld>
            <a:endParaRPr lang="uk-UA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4036" name="Місце для номера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0808EDF6-ACEA-43FE-9383-3EF7FF8F3E49}" type="slidenum">
              <a:rPr lang="uk-UA" sz="1200"/>
              <a:pPr algn="r" eaLnBrk="1" hangingPunct="1"/>
              <a:t>18</a:t>
            </a:fld>
            <a:endParaRPr lang="uk-UA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5060" name="Місце для номера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682EE7F7-E211-43B6-9B2F-E694A823077F}" type="slidenum">
              <a:rPr lang="uk-UA" sz="1200"/>
              <a:pPr algn="r" eaLnBrk="1" hangingPunct="1"/>
              <a:t>19</a:t>
            </a:fld>
            <a:endParaRPr lang="uk-UA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6084" name="Місце для номера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B9D3EE17-5F9C-4D8B-9AAA-EE6C8FD8190A}" type="slidenum">
              <a:rPr lang="uk-UA" sz="1200"/>
              <a:pPr algn="r" eaLnBrk="1" hangingPunct="1"/>
              <a:t>20</a:t>
            </a:fld>
            <a:endParaRPr lang="uk-UA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7108" name="Місце для номера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A7971084-E29A-4155-AA0A-77420EADECC1}" type="slidenum">
              <a:rPr lang="uk-UA" sz="1200"/>
              <a:pPr algn="r" eaLnBrk="1" hangingPunct="1"/>
              <a:t>22</a:t>
            </a:fld>
            <a:endParaRPr lang="uk-UA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8132" name="Місце для номера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5CC48D56-034F-4DF0-90E8-84BF30D1B2AB}" type="slidenum">
              <a:rPr lang="uk-UA" sz="1200"/>
              <a:pPr algn="r" eaLnBrk="1" hangingPunct="1"/>
              <a:t>30</a:t>
            </a:fld>
            <a:endParaRPr lang="uk-UA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9156" name="Місце для номера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38003E9F-3813-4BA3-8F62-D0F4A5B81967}" type="slidenum">
              <a:rPr lang="uk-UA" sz="1200"/>
              <a:pPr algn="r" eaLnBrk="1" hangingPunct="1"/>
              <a:t>31</a:t>
            </a:fld>
            <a:endParaRPr lang="uk-UA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80" name="Місце для номера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EBD9CE37-C725-48CC-AC42-3E79548DA5A9}" type="slidenum">
              <a:rPr lang="uk-UA" sz="1200"/>
              <a:pPr algn="r" eaLnBrk="1" hangingPunct="1"/>
              <a:t>32</a:t>
            </a:fld>
            <a:endParaRPr lang="uk-UA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Місце для номера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C6432D6D-A594-45FF-9CB8-9B9B38F127A5}" type="slidenum">
              <a:rPr lang="uk-UA" sz="1200"/>
              <a:pPr algn="r" eaLnBrk="1" hangingPunct="1"/>
              <a:t>4</a:t>
            </a:fld>
            <a:endParaRPr lang="uk-UA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6" name="Місце для номера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FB15C8C5-D017-4EC0-B75A-325625609B20}" type="slidenum">
              <a:rPr lang="uk-UA" sz="1200"/>
              <a:pPr algn="r" eaLnBrk="1" hangingPunct="1"/>
              <a:t>5</a:t>
            </a:fld>
            <a:endParaRPr lang="uk-UA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Місце для номера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E1D9670-2CBA-48DA-985B-E01C4F875C05}" type="slidenum">
              <a:rPr lang="uk-UA" smtClean="0"/>
              <a:pPr eaLnBrk="1" hangingPunct="1"/>
              <a:t>6</a:t>
            </a:fld>
            <a:endParaRPr lang="uk-UA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4" name="Місце для номера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FFB86C6F-821D-4F57-87B7-668A0B40AF79}" type="slidenum">
              <a:rPr lang="uk-UA" sz="1200"/>
              <a:pPr algn="r" eaLnBrk="1" hangingPunct="1"/>
              <a:t>8</a:t>
            </a:fld>
            <a:endParaRPr lang="uk-UA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8" name="Місце для номера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7C202C77-C04B-42EB-A555-A7976462D483}" type="slidenum">
              <a:rPr lang="uk-UA" sz="1200"/>
              <a:pPr algn="r" eaLnBrk="1" hangingPunct="1"/>
              <a:t>9</a:t>
            </a:fld>
            <a:endParaRPr lang="uk-UA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2" name="Місце для номера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64D33528-BD69-4CB1-9BE3-552F59D6B177}" type="slidenum">
              <a:rPr lang="uk-UA" sz="1200"/>
              <a:pPr algn="r" eaLnBrk="1" hangingPunct="1"/>
              <a:t>10</a:t>
            </a:fld>
            <a:endParaRPr lang="uk-UA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8916" name="Місце для номера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2C8869B8-3B49-45BA-8167-1DE071CA5FDE}" type="slidenum">
              <a:rPr lang="uk-UA" sz="1200"/>
              <a:pPr algn="r" eaLnBrk="1" hangingPunct="1"/>
              <a:t>12</a:t>
            </a:fld>
            <a:endParaRPr lang="uk-UA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9940" name="Місце для номера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F8174E56-A31C-433A-B614-E396E6BA235D}" type="slidenum">
              <a:rPr lang="uk-UA" sz="1200"/>
              <a:pPr algn="r" eaLnBrk="1" hangingPunct="1"/>
              <a:t>13</a:t>
            </a:fld>
            <a:endParaRPr lang="uk-UA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6B5E4-DAFA-406F-AF6A-749B22453901}" type="datetimeFigureOut">
              <a:rPr lang="uk-UA"/>
              <a:pPr>
                <a:defRPr/>
              </a:pPr>
              <a:t>31.01.2015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23D75-A0D9-482D-AFA3-1117F5BF0FD4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48544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2A355-4B93-4417-B95D-F43BFE2810C3}" type="datetimeFigureOut">
              <a:rPr lang="uk-UA"/>
              <a:pPr>
                <a:defRPr/>
              </a:pPr>
              <a:t>31.01.2015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26912-6B2B-465E-8441-1D4781740165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43052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97A8A-571B-4AC2-8E8D-D0BE2EF30968}" type="datetimeFigureOut">
              <a:rPr lang="uk-UA"/>
              <a:pPr>
                <a:defRPr/>
              </a:pPr>
              <a:t>31.01.2015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564B4-841C-463E-B03D-54A85346AB5D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06424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EA98-FF23-4A83-8160-D20B0DF93197}" type="datetimeFigureOut">
              <a:rPr lang="uk-UA"/>
              <a:pPr>
                <a:defRPr/>
              </a:pPr>
              <a:t>31.01.2015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69F8F-8BC0-4ACA-B672-1097EDE9CD43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76758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82558-8970-4F59-BC91-2B2A4FCC9383}" type="datetimeFigureOut">
              <a:rPr lang="uk-UA"/>
              <a:pPr>
                <a:defRPr/>
              </a:pPr>
              <a:t>31.01.2015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5737B-841F-4256-982E-F01669B0FC05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1456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15549-F887-4EE0-A828-D2F721A3964F}" type="datetimeFigureOut">
              <a:rPr lang="uk-UA"/>
              <a:pPr>
                <a:defRPr/>
              </a:pPr>
              <a:t>31.01.2015</a:t>
            </a:fld>
            <a:endParaRPr lang="uk-UA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2549B-72F5-4317-B2B0-B6FFA9FA34BD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67763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C87A6-FCFE-4EC4-B7B8-178343079896}" type="datetimeFigureOut">
              <a:rPr lang="uk-UA"/>
              <a:pPr>
                <a:defRPr/>
              </a:pPr>
              <a:t>31.01.2015</a:t>
            </a:fld>
            <a:endParaRPr lang="uk-UA"/>
          </a:p>
        </p:txBody>
      </p:sp>
      <p:sp>
        <p:nvSpPr>
          <p:cNvPr id="8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9806E-347E-407F-8227-6A6AD9D9AAF4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438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6F116-E8D5-4018-821C-F94ACC458E14}" type="datetimeFigureOut">
              <a:rPr lang="uk-UA"/>
              <a:pPr>
                <a:defRPr/>
              </a:pPr>
              <a:t>31.01.2015</a:t>
            </a:fld>
            <a:endParaRPr lang="uk-UA"/>
          </a:p>
        </p:txBody>
      </p:sp>
      <p:sp>
        <p:nvSpPr>
          <p:cNvPr id="4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38BC4-CD19-455C-BE92-81BCEDA8BD2C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84161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834B3-5B08-4AC9-AF01-6FBC9DD3BCAB}" type="datetimeFigureOut">
              <a:rPr lang="uk-UA"/>
              <a:pPr>
                <a:defRPr/>
              </a:pPr>
              <a:t>31.01.2015</a:t>
            </a:fld>
            <a:endParaRPr lang="uk-UA"/>
          </a:p>
        </p:txBody>
      </p:sp>
      <p:sp>
        <p:nvSpPr>
          <p:cNvPr id="3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F3B4F-6AF1-45DC-BD07-B1CBB76FB061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11424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5E2E5-0866-4088-8788-843CEA653386}" type="datetimeFigureOut">
              <a:rPr lang="uk-UA"/>
              <a:pPr>
                <a:defRPr/>
              </a:pPr>
              <a:t>31.01.2015</a:t>
            </a:fld>
            <a:endParaRPr lang="uk-UA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43924-3BC9-4D6E-92B6-F9F01B91A8F3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48209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2088C-619F-4348-B2A3-0C331D9478AD}" type="datetimeFigureOut">
              <a:rPr lang="uk-UA"/>
              <a:pPr>
                <a:defRPr/>
              </a:pPr>
              <a:t>31.01.2015</a:t>
            </a:fld>
            <a:endParaRPr lang="uk-UA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521E4-C97B-4643-974A-DF71D4F620E9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76482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Місце для заголовка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заголовка</a:t>
            </a:r>
          </a:p>
        </p:txBody>
      </p:sp>
      <p:sp>
        <p:nvSpPr>
          <p:cNvPr id="1027" name="Місце для тексту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C497634-2AE4-400E-B895-E84AA39C2549}" type="datetimeFigureOut">
              <a:rPr lang="uk-UA"/>
              <a:pPr>
                <a:defRPr/>
              </a:pPr>
              <a:t>31.01.2015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4AE122D-6AF8-4CC2-93AB-207BAAF05BD2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jpe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gif"/><Relationship Id="rId4" Type="http://schemas.openxmlformats.org/officeDocument/2006/relationships/image" Target="../media/image6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7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4.emf"/><Relationship Id="rId7" Type="http://schemas.openxmlformats.org/officeDocument/2006/relationships/image" Target="../media/image79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image" Target="../media/image85.emf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emf"/><Relationship Id="rId5" Type="http://schemas.openxmlformats.org/officeDocument/2006/relationships/image" Target="../media/image83.png"/><Relationship Id="rId4" Type="http://schemas.openxmlformats.org/officeDocument/2006/relationships/image" Target="../media/image82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589" name="Picture 5" descr="ANd9GcQFkEO-cOOwkhsz5UD0JbadPzIg50ql48th0Va_XBfVSkWo_7D4q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2133600"/>
            <a:ext cx="4429125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3586" name="Rectangle 2"/>
          <p:cNvSpPr>
            <a:spLocks noGrp="1"/>
          </p:cNvSpPr>
          <p:nvPr>
            <p:ph type="title"/>
          </p:nvPr>
        </p:nvSpPr>
        <p:spPr>
          <a:xfrm>
            <a:off x="0" y="476250"/>
            <a:ext cx="9144000" cy="1143000"/>
          </a:xfrm>
        </p:spPr>
        <p:txBody>
          <a:bodyPr/>
          <a:lstStyle/>
          <a:p>
            <a:r>
              <a:rPr lang="uk-UA" sz="5400" dirty="0" smtClean="0">
                <a:solidFill>
                  <a:srgbClr val="FF0000"/>
                </a:solidFill>
              </a:rPr>
              <a:t/>
            </a:r>
            <a:br>
              <a:rPr lang="uk-UA" sz="5400" dirty="0" smtClean="0">
                <a:solidFill>
                  <a:srgbClr val="FF0000"/>
                </a:solidFill>
              </a:rPr>
            </a:br>
            <a:r>
              <a:rPr lang="uk-UA" sz="7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Прості механізми</a:t>
            </a:r>
            <a:r>
              <a:rPr lang="uk-UA" sz="7800" b="1" dirty="0" smtClean="0">
                <a:solidFill>
                  <a:srgbClr val="FFFF00"/>
                </a:solidFill>
              </a:rPr>
              <a:t/>
            </a:r>
            <a:br>
              <a:rPr lang="uk-UA" sz="7800" b="1" dirty="0" smtClean="0">
                <a:solidFill>
                  <a:srgbClr val="FFFF00"/>
                </a:solidFill>
              </a:rPr>
            </a:br>
            <a:endParaRPr lang="ru-RU" sz="7800" b="1" dirty="0" smtClean="0">
              <a:solidFill>
                <a:srgbClr val="FFFF00"/>
              </a:solidFill>
            </a:endParaRPr>
          </a:p>
        </p:txBody>
      </p:sp>
      <p:sp>
        <p:nvSpPr>
          <p:cNvPr id="2" name="Rectangle 3"/>
          <p:cNvSpPr>
            <a:spLocks/>
          </p:cNvSpPr>
          <p:nvPr/>
        </p:nvSpPr>
        <p:spPr bwMode="auto">
          <a:xfrm>
            <a:off x="152400" y="2128838"/>
            <a:ext cx="4143375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uk-UA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“Дайте мені точку опори </a:t>
            </a:r>
            <a:br>
              <a:rPr lang="uk-UA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uk-UA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і я зрушу Землю”</a:t>
            </a:r>
            <a:r>
              <a:rPr lang="uk-UA" sz="2000" b="1" dirty="0">
                <a:solidFill>
                  <a:schemeClr val="bg1"/>
                </a:solidFill>
              </a:rPr>
              <a:t>	 	</a:t>
            </a:r>
          </a:p>
          <a:p>
            <a:pPr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uk-UA" sz="2000" b="1" dirty="0">
                <a:solidFill>
                  <a:schemeClr val="bg1"/>
                </a:solidFill>
              </a:rPr>
              <a:t>		        </a:t>
            </a:r>
            <a:r>
              <a:rPr lang="uk-UA" sz="2800" b="1" i="1" dirty="0">
                <a:solidFill>
                  <a:srgbClr val="C00000"/>
                </a:solidFill>
              </a:rPr>
              <a:t>Архімед</a:t>
            </a:r>
          </a:p>
          <a:p>
            <a:pPr marL="2057400" lvl="4" indent="-2286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uk-UA" sz="2000" dirty="0">
                <a:latin typeface="Calibri" pitchFamily="34" charset="0"/>
              </a:rPr>
              <a:t>				</a:t>
            </a:r>
            <a:endParaRPr lang="ru-RU" sz="2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Місце для вмісту 17"/>
          <p:cNvSpPr>
            <a:spLocks noGrp="1"/>
          </p:cNvSpPr>
          <p:nvPr>
            <p:ph idx="4294967295"/>
          </p:nvPr>
        </p:nvSpPr>
        <p:spPr>
          <a:xfrm>
            <a:off x="250825" y="188913"/>
            <a:ext cx="8715375" cy="1800225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uk-UA" sz="3600" dirty="0" smtClean="0"/>
              <a:t>2) </a:t>
            </a:r>
            <a:r>
              <a:rPr lang="uk-UA" sz="36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Рухомий блок </a:t>
            </a:r>
            <a:r>
              <a:rPr lang="uk-UA" sz="3600" dirty="0" smtClean="0"/>
              <a:t>– вісь якого піднімається й опускається разом з вантажем. </a:t>
            </a:r>
            <a:r>
              <a:rPr lang="uk-UA" sz="3600" b="1" i="1" dirty="0">
                <a:solidFill>
                  <a:srgbClr val="0000FF"/>
                </a:solidFill>
              </a:rPr>
              <a:t>Д</a:t>
            </a:r>
            <a:r>
              <a:rPr lang="uk-UA" sz="3600" b="1" i="1" dirty="0" smtClean="0">
                <a:solidFill>
                  <a:srgbClr val="0000FF"/>
                </a:solidFill>
              </a:rPr>
              <a:t>ає виграш у силі у </a:t>
            </a:r>
            <a:r>
              <a:rPr lang="uk-UA" sz="3600" b="1" i="1" dirty="0">
                <a:solidFill>
                  <a:srgbClr val="0000FF"/>
                </a:solidFill>
              </a:rPr>
              <a:t>2</a:t>
            </a:r>
            <a:r>
              <a:rPr lang="uk-UA" sz="3600" b="1" i="1" dirty="0" smtClean="0">
                <a:solidFill>
                  <a:srgbClr val="0000FF"/>
                </a:solidFill>
              </a:rPr>
              <a:t> рази</a:t>
            </a:r>
            <a:r>
              <a:rPr lang="uk-UA" sz="3600" dirty="0" smtClean="0"/>
              <a:t>.</a:t>
            </a:r>
          </a:p>
          <a:p>
            <a:pPr>
              <a:buFont typeface="Arial" charset="0"/>
              <a:buNone/>
              <a:defRPr/>
            </a:pPr>
            <a:endParaRPr lang="uk-UA" sz="3600" dirty="0" smtClean="0"/>
          </a:p>
          <a:p>
            <a:pPr>
              <a:buFont typeface="Arial" charset="0"/>
              <a:buNone/>
              <a:defRPr/>
            </a:pPr>
            <a:endParaRPr lang="uk-UA" sz="3600" dirty="0" smtClean="0"/>
          </a:p>
        </p:txBody>
      </p:sp>
      <p:pic>
        <p:nvPicPr>
          <p:cNvPr id="13315" name="Picture 4" descr="Ф-6-0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205038"/>
            <a:ext cx="5568950" cy="437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2205038"/>
            <a:ext cx="2266950" cy="437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Місце для вмісту 17"/>
          <p:cNvSpPr txBox="1">
            <a:spLocks/>
          </p:cNvSpPr>
          <p:nvPr/>
        </p:nvSpPr>
        <p:spPr bwMode="auto">
          <a:xfrm>
            <a:off x="194343" y="33504"/>
            <a:ext cx="8750300" cy="1522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uk-UA" sz="3200" dirty="0">
                <a:latin typeface="Calibri" pitchFamily="34" charset="0"/>
                <a:cs typeface="Calibri" pitchFamily="34" charset="0"/>
              </a:rPr>
              <a:t>На практиці часто використовують комбінацію рухомих і нерухомих блоків (поліспаст</a:t>
            </a:r>
            <a:r>
              <a:rPr lang="uk-UA" sz="3200" dirty="0" smtClean="0">
                <a:latin typeface="Calibri" pitchFamily="34" charset="0"/>
                <a:cs typeface="Calibri" pitchFamily="34" charset="0"/>
              </a:rPr>
              <a:t>). Це дає </a:t>
            </a:r>
            <a:r>
              <a:rPr lang="uk-UA" sz="3200" b="1" i="1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кількаразовий виграш у силі</a:t>
            </a:r>
            <a:r>
              <a:rPr lang="uk-UA" sz="3200" dirty="0" smtClean="0">
                <a:latin typeface="Calibri" pitchFamily="34" charset="0"/>
                <a:cs typeface="Calibri" pitchFamily="34" charset="0"/>
              </a:rPr>
              <a:t>.</a:t>
            </a:r>
            <a:endParaRPr lang="uk-UA" sz="3200" dirty="0">
              <a:latin typeface="Calibri" pitchFamily="34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uk-UA" sz="3600" dirty="0">
              <a:latin typeface="Calibri" pitchFamily="34" charset="0"/>
            </a:endParaRPr>
          </a:p>
        </p:txBody>
      </p:sp>
      <p:pic>
        <p:nvPicPr>
          <p:cNvPr id="14340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03"/>
          <a:stretch>
            <a:fillRect/>
          </a:stretch>
        </p:blipFill>
        <p:spPr bwMode="auto">
          <a:xfrm>
            <a:off x="2843807" y="1655675"/>
            <a:ext cx="2739600" cy="5107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2" descr="http://krok.biz/image/cache/data/blok-roliki/Polispast_3-h_rolikoviy_5000kg_2-500x5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76404" y="1639093"/>
            <a:ext cx="1611733" cy="507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4" descr="http://upload.wikimedia.org/wikipedia/ru/thumb/2/20/%D0%A0%D0%BElyspast.jpg/100px-%D0%A0%D0%BElyspas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238" y="1639888"/>
            <a:ext cx="1603375" cy="507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25" y="1655675"/>
            <a:ext cx="2592288" cy="5086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Місце для вмісту 17"/>
          <p:cNvSpPr>
            <a:spLocks noGrp="1"/>
          </p:cNvSpPr>
          <p:nvPr>
            <p:ph idx="4294967295"/>
          </p:nvPr>
        </p:nvSpPr>
        <p:spPr>
          <a:xfrm>
            <a:off x="214313" y="214313"/>
            <a:ext cx="6143625" cy="443865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Клин</a:t>
            </a:r>
            <a:r>
              <a:rPr lang="uk-UA" sz="3600" dirty="0" smtClean="0"/>
              <a:t> – трикутний загострений з одного боку предмет, який використовується для розщеплення твердих тіл. Вертикально прикладена сила створює ним горизонтальну силу в речовині.</a:t>
            </a:r>
          </a:p>
          <a:p>
            <a:pPr>
              <a:buFont typeface="Arial" charset="0"/>
              <a:buNone/>
            </a:pPr>
            <a:endParaRPr lang="uk-UA" sz="3600" dirty="0" smtClean="0"/>
          </a:p>
        </p:txBody>
      </p:sp>
      <p:pic>
        <p:nvPicPr>
          <p:cNvPr id="15363" name="Picture 2" descr="http://upload.wikimedia.org/wikipedia/commons/thumb/0/0d/Wedge-diagram.svg/220px-Wedge-diagram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150" y="260648"/>
            <a:ext cx="2814637" cy="4320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4"/>
          <a:stretch>
            <a:fillRect/>
          </a:stretch>
        </p:blipFill>
        <p:spPr bwMode="auto">
          <a:xfrm>
            <a:off x="3779838" y="4724400"/>
            <a:ext cx="2373312" cy="192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8" descr="https://encrypted-tbn2.gstatic.com/images?q=tbn:ANd9GcT6JyOw94y9JsRw3TY18b3JesddE0qXWy4bAldKVO8PaHWiN0h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13" y="4724400"/>
            <a:ext cx="2886075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Users\Two_2\Desktop\image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324" y="4724399"/>
            <a:ext cx="1890075" cy="189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Місце для вмісту 17"/>
          <p:cNvSpPr>
            <a:spLocks noGrp="1"/>
          </p:cNvSpPr>
          <p:nvPr>
            <p:ph idx="4294967295"/>
          </p:nvPr>
        </p:nvSpPr>
        <p:spPr>
          <a:xfrm>
            <a:off x="179388" y="188913"/>
            <a:ext cx="8715375" cy="23034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Похи́ла</a:t>
            </a:r>
            <a:r>
              <a:rPr lang="uk-UA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 площина́</a:t>
            </a:r>
            <a:r>
              <a:rPr lang="uk-UA" sz="3600" dirty="0" smtClean="0"/>
              <a:t> — один із простих механізмів, призначений для зменшення сили, за допомогою якої можна підняти вантаж на висоту.</a:t>
            </a:r>
          </a:p>
        </p:txBody>
      </p:sp>
      <p:pic>
        <p:nvPicPr>
          <p:cNvPr id="1638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36838"/>
            <a:ext cx="3600450" cy="20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2636838"/>
            <a:ext cx="5011737" cy="381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797425"/>
            <a:ext cx="3573463" cy="165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570163"/>
            <a:ext cx="5256212" cy="4087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1" name="Місце для вмісту 17"/>
          <p:cNvSpPr txBox="1">
            <a:spLocks/>
          </p:cNvSpPr>
          <p:nvPr/>
        </p:nvSpPr>
        <p:spPr bwMode="auto">
          <a:xfrm>
            <a:off x="179388" y="188913"/>
            <a:ext cx="8715375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uk-UA" sz="3600">
                <a:latin typeface="Calibri" pitchFamily="34" charset="0"/>
              </a:rPr>
              <a:t>При застосуванні похилої площини отримаємо </a:t>
            </a:r>
            <a:r>
              <a:rPr lang="uk-UA" sz="3600" b="1" i="1">
                <a:solidFill>
                  <a:srgbClr val="0000FF"/>
                </a:solidFill>
                <a:latin typeface="Calibri" pitchFamily="34" charset="0"/>
              </a:rPr>
              <a:t>виграш у силі</a:t>
            </a:r>
            <a:r>
              <a:rPr lang="uk-UA" sz="3600">
                <a:latin typeface="Calibri" pitchFamily="34" charset="0"/>
              </a:rPr>
              <a:t>, який залежить від кута нахилу площини: чим менший кут нахилу, тим більший виграш у силі. </a:t>
            </a:r>
          </a:p>
        </p:txBody>
      </p:sp>
      <p:sp>
        <p:nvSpPr>
          <p:cNvPr id="17412" name="TextBox 1"/>
          <p:cNvSpPr txBox="1">
            <a:spLocks noChangeArrowheads="1"/>
          </p:cNvSpPr>
          <p:nvPr/>
        </p:nvSpPr>
        <p:spPr bwMode="auto">
          <a:xfrm>
            <a:off x="5799138" y="2906713"/>
            <a:ext cx="3095625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uk-UA" sz="2400"/>
              <a:t>Сила, потрібна для перекочування візка по похилій площині (червона стрілка) менша ніж сила, потрібна для піднімання цього візка (синя стрілка).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Місце для вмісту 17"/>
          <p:cNvSpPr>
            <a:spLocks noGrp="1"/>
          </p:cNvSpPr>
          <p:nvPr>
            <p:ph idx="4294967295"/>
          </p:nvPr>
        </p:nvSpPr>
        <p:spPr>
          <a:xfrm>
            <a:off x="179388" y="188913"/>
            <a:ext cx="6408737" cy="403225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uk-UA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Приклади похилої площини:</a:t>
            </a:r>
          </a:p>
          <a:p>
            <a:pPr>
              <a:buFontTx/>
              <a:buChar char="-"/>
            </a:pPr>
            <a:r>
              <a:rPr lang="uk-UA" sz="3600" dirty="0" smtClean="0"/>
              <a:t>сходи, драбина, </a:t>
            </a:r>
          </a:p>
          <a:p>
            <a:pPr>
              <a:buFontTx/>
              <a:buChar char="-"/>
            </a:pPr>
            <a:r>
              <a:rPr lang="uk-UA" sz="3600" dirty="0" smtClean="0"/>
              <a:t>ескалатори – рухомі сходи</a:t>
            </a:r>
          </a:p>
          <a:p>
            <a:pPr>
              <a:buFontTx/>
              <a:buChar char="-"/>
            </a:pPr>
            <a:r>
              <a:rPr lang="uk-UA" sz="3600" dirty="0" smtClean="0"/>
              <a:t>конвеєр</a:t>
            </a:r>
          </a:p>
          <a:p>
            <a:pPr>
              <a:buFontTx/>
              <a:buChar char="-"/>
            </a:pPr>
            <a:r>
              <a:rPr lang="uk-UA" sz="3600" dirty="0" smtClean="0"/>
              <a:t>пандус</a:t>
            </a:r>
          </a:p>
          <a:p>
            <a:pPr>
              <a:buFontTx/>
              <a:buChar char="-"/>
            </a:pPr>
            <a:r>
              <a:rPr lang="uk-UA" sz="3600" dirty="0" smtClean="0">
                <a:cs typeface="Calibri" pitchFamily="34" charset="0"/>
              </a:rPr>
              <a:t>ф</a:t>
            </a:r>
            <a:r>
              <a:rPr lang="vi-VN" sz="3600" dirty="0" smtClean="0">
                <a:latin typeface="Calibri" pitchFamily="34" charset="0"/>
                <a:cs typeface="Calibri" pitchFamily="34" charset="0"/>
              </a:rPr>
              <a:t>унікуле́р</a:t>
            </a:r>
            <a:endParaRPr lang="uk-UA" sz="3600" dirty="0" smtClean="0"/>
          </a:p>
          <a:p>
            <a:pPr>
              <a:buFontTx/>
              <a:buChar char="-"/>
            </a:pPr>
            <a:endParaRPr lang="uk-UA" sz="3600" dirty="0" smtClean="0"/>
          </a:p>
          <a:p>
            <a:pPr>
              <a:buFont typeface="Arial" charset="0"/>
              <a:buNone/>
            </a:pPr>
            <a:endParaRPr lang="uk-UA" sz="3600" dirty="0" smtClean="0"/>
          </a:p>
        </p:txBody>
      </p:sp>
      <p:pic>
        <p:nvPicPr>
          <p:cNvPr id="1843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317750"/>
            <a:ext cx="5664200" cy="431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Місце для вмісту 17"/>
          <p:cNvSpPr>
            <a:spLocks noGrp="1"/>
          </p:cNvSpPr>
          <p:nvPr>
            <p:ph idx="4294967295"/>
          </p:nvPr>
        </p:nvSpPr>
        <p:spPr>
          <a:xfrm>
            <a:off x="214313" y="214313"/>
            <a:ext cx="8715375" cy="64293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3600" b="1" smtClean="0">
                <a:solidFill>
                  <a:srgbClr val="0000FF"/>
                </a:solidFill>
                <a:cs typeface="Calibri" pitchFamily="34" charset="0"/>
              </a:rPr>
              <a:t>Сходи, драбина</a:t>
            </a:r>
          </a:p>
        </p:txBody>
      </p:sp>
      <p:pic>
        <p:nvPicPr>
          <p:cNvPr id="19459" name="Picture 10" descr="сходи - фото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166688"/>
            <a:ext cx="4870450" cy="652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12" descr="http://t3.gstatic.com/images?q=tbn:ANd9GcRqZvfbsvnM2IM-t4Wbcy-aSvIOR6Q8BiDMBgtbn3Vkdd3DteN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285875"/>
            <a:ext cx="3890963" cy="540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Місце для вмісту 17"/>
          <p:cNvSpPr>
            <a:spLocks noGrp="1"/>
          </p:cNvSpPr>
          <p:nvPr>
            <p:ph idx="4294967295"/>
          </p:nvPr>
        </p:nvSpPr>
        <p:spPr>
          <a:xfrm>
            <a:off x="214313" y="214313"/>
            <a:ext cx="8715375" cy="6223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3600" b="1" smtClean="0">
                <a:solidFill>
                  <a:srgbClr val="0000FF"/>
                </a:solidFill>
                <a:cs typeface="Calibri" pitchFamily="34" charset="0"/>
              </a:rPr>
              <a:t>Ескалатори – рухомі сходи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86"/>
          <a:stretch/>
        </p:blipFill>
        <p:spPr bwMode="auto">
          <a:xfrm>
            <a:off x="209845" y="4191990"/>
            <a:ext cx="4444365" cy="2565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3"/>
          <a:stretch/>
        </p:blipFill>
        <p:spPr bwMode="auto">
          <a:xfrm>
            <a:off x="4762004" y="1124744"/>
            <a:ext cx="4220027" cy="5633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71"/>
          <a:stretch/>
        </p:blipFill>
        <p:spPr bwMode="auto">
          <a:xfrm>
            <a:off x="187385" y="1124744"/>
            <a:ext cx="4477410" cy="2962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Місце для вмісту 17"/>
          <p:cNvSpPr>
            <a:spLocks noGrp="1"/>
          </p:cNvSpPr>
          <p:nvPr>
            <p:ph idx="4294967295"/>
          </p:nvPr>
        </p:nvSpPr>
        <p:spPr>
          <a:xfrm>
            <a:off x="214313" y="214313"/>
            <a:ext cx="8715375" cy="235108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3600" b="1" smtClean="0">
                <a:solidFill>
                  <a:srgbClr val="0000FF"/>
                </a:solidFill>
                <a:cs typeface="Calibri" pitchFamily="34" charset="0"/>
              </a:rPr>
              <a:t>Конвеєр</a:t>
            </a:r>
            <a:r>
              <a:rPr lang="uk-UA" sz="3600" smtClean="0"/>
              <a:t> (з роликами для зменшення тертя) - </a:t>
            </a:r>
            <a:r>
              <a:rPr lang="ru-RU" sz="3600" smtClean="0"/>
              <a:t>транспортер, машина </a:t>
            </a:r>
            <a:r>
              <a:rPr lang="uk-UA" sz="3600" smtClean="0"/>
              <a:t>безперервної дії для переміщення сипких, кускових або штучних вантажів.</a:t>
            </a:r>
          </a:p>
        </p:txBody>
      </p:sp>
      <p:pic>
        <p:nvPicPr>
          <p:cNvPr id="2150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76525"/>
            <a:ext cx="5329238" cy="399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2676525"/>
            <a:ext cx="3152775" cy="242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5249863"/>
            <a:ext cx="3152775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Місце для вмісту 17"/>
          <p:cNvSpPr>
            <a:spLocks noGrp="1"/>
          </p:cNvSpPr>
          <p:nvPr>
            <p:ph idx="4294967295"/>
          </p:nvPr>
        </p:nvSpPr>
        <p:spPr>
          <a:xfrm>
            <a:off x="214313" y="214313"/>
            <a:ext cx="8715375" cy="18462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3600" b="1" smtClean="0">
                <a:solidFill>
                  <a:srgbClr val="0000FF"/>
                </a:solidFill>
                <a:cs typeface="Calibri" pitchFamily="34" charset="0"/>
              </a:rPr>
              <a:t>Пандус</a:t>
            </a:r>
            <a:r>
              <a:rPr lang="uk-UA" sz="3600" smtClean="0"/>
              <a:t> – похила площадка для в'їзду чи  входу в будинок</a:t>
            </a:r>
            <a:r>
              <a:rPr lang="ru-RU" sz="3600" smtClean="0"/>
              <a:t>, на </a:t>
            </a:r>
            <a:r>
              <a:rPr lang="uk-UA" sz="3600" smtClean="0"/>
              <a:t>міст, </a:t>
            </a:r>
            <a:r>
              <a:rPr lang="ru-RU" sz="3600" smtClean="0"/>
              <a:t>для </a:t>
            </a:r>
            <a:r>
              <a:rPr lang="uk-UA" sz="3600" smtClean="0"/>
              <a:t>переїзду</a:t>
            </a:r>
            <a:r>
              <a:rPr lang="ru-RU" sz="3600" smtClean="0"/>
              <a:t> </a:t>
            </a:r>
            <a:r>
              <a:rPr lang="uk-UA" sz="3600" smtClean="0"/>
              <a:t>з </a:t>
            </a:r>
            <a:r>
              <a:rPr lang="ru-RU" sz="3600" smtClean="0"/>
              <a:t>поверху на поверх.</a:t>
            </a:r>
            <a:endParaRPr lang="uk-UA" sz="3600" smtClean="0"/>
          </a:p>
        </p:txBody>
      </p:sp>
      <p:pic>
        <p:nvPicPr>
          <p:cNvPr id="2253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060575"/>
            <a:ext cx="4176712" cy="312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0" y="2060575"/>
            <a:ext cx="4173538" cy="312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2240279" y="2361654"/>
            <a:ext cx="46442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МЕХАНІЗМИ.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827584" y="3284984"/>
            <a:ext cx="74696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ПРОСТІ МЕХАНІЗМИ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23528" y="404664"/>
            <a:ext cx="1512168" cy="1512168"/>
          </a:xfrm>
          <a:prstGeom prst="ellipse">
            <a:avLst/>
          </a:prstGeom>
          <a:noFill/>
          <a:ln w="107950">
            <a:gradFill flip="none" rotWithShape="1">
              <a:gsLst>
                <a:gs pos="0">
                  <a:schemeClr val="bg1"/>
                </a:gs>
                <a:gs pos="60000">
                  <a:srgbClr val="FF0000"/>
                </a:gs>
                <a:gs pos="100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</a:t>
            </a:r>
            <a:endParaRPr lang="uk-UA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90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Місце для вмісту 17"/>
          <p:cNvSpPr>
            <a:spLocks noGrp="1"/>
          </p:cNvSpPr>
          <p:nvPr>
            <p:ph idx="4294967295"/>
          </p:nvPr>
        </p:nvSpPr>
        <p:spPr>
          <a:xfrm>
            <a:off x="214313" y="0"/>
            <a:ext cx="8715375" cy="177323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3600" b="1" smtClean="0">
                <a:solidFill>
                  <a:srgbClr val="0000FF"/>
                </a:solidFill>
                <a:cs typeface="Calibri" pitchFamily="34" charset="0"/>
              </a:rPr>
              <a:t>Ф</a:t>
            </a:r>
            <a:r>
              <a:rPr lang="vi-VN" sz="3600" b="1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унікуле́р</a:t>
            </a:r>
            <a:r>
              <a:rPr lang="vi-VN" sz="3600" smtClean="0">
                <a:solidFill>
                  <a:srgbClr val="0000FF"/>
                </a:solidFill>
              </a:rPr>
              <a:t> </a:t>
            </a:r>
            <a:r>
              <a:rPr lang="uk-UA" sz="3600" smtClean="0">
                <a:latin typeface="Arial" charset="0"/>
              </a:rPr>
              <a:t>- </a:t>
            </a:r>
            <a:r>
              <a:rPr lang="uk-UA" sz="3600" smtClean="0"/>
              <a:t>рейковий транспортний засіб з канатною тягою для перевезення людей або вантажів по крутій трасі</a:t>
            </a:r>
          </a:p>
          <a:p>
            <a:pPr>
              <a:buFont typeface="Arial" charset="0"/>
              <a:buNone/>
            </a:pPr>
            <a:endParaRPr lang="uk-UA" sz="3600" smtClean="0"/>
          </a:p>
        </p:txBody>
      </p:sp>
      <p:pic>
        <p:nvPicPr>
          <p:cNvPr id="2355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060575"/>
            <a:ext cx="5530850" cy="414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060575"/>
            <a:ext cx="3111500" cy="414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809750"/>
            <a:ext cx="4267200" cy="226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79" name="Місце для вмісту 17"/>
          <p:cNvSpPr txBox="1">
            <a:spLocks/>
          </p:cNvSpPr>
          <p:nvPr/>
        </p:nvSpPr>
        <p:spPr bwMode="auto">
          <a:xfrm>
            <a:off x="214313" y="214313"/>
            <a:ext cx="8715375" cy="14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uk-UA" sz="2800" dirty="0">
                <a:latin typeface="Calibri" pitchFamily="34" charset="0"/>
                <a:cs typeface="Calibri" pitchFamily="34" charset="0"/>
              </a:rPr>
              <a:t>На</a:t>
            </a:r>
            <a:r>
              <a:rPr lang="uk-UA" sz="2800" dirty="0">
                <a:latin typeface="Calibri" pitchFamily="34" charset="0"/>
              </a:rPr>
              <a:t> Красноярській ГЕС (Росія) похила площина використана для піднімання суден через греблю на річці (замість шлюзів</a:t>
            </a:r>
            <a:r>
              <a:rPr lang="uk-UA" sz="2800" dirty="0" smtClean="0">
                <a:latin typeface="Calibri" pitchFamily="34" charset="0"/>
              </a:rPr>
              <a:t>)</a:t>
            </a:r>
            <a:r>
              <a:rPr lang="en-US" sz="2800" dirty="0" smtClean="0">
                <a:latin typeface="Calibri" pitchFamily="34" charset="0"/>
              </a:rPr>
              <a:t> </a:t>
            </a:r>
            <a:r>
              <a:rPr lang="uk-UA" sz="2800" dirty="0" smtClean="0">
                <a:latin typeface="Calibri" pitchFamily="34" charset="0"/>
              </a:rPr>
              <a:t>на спеціальному підйомнику.</a:t>
            </a:r>
            <a:endParaRPr lang="uk-UA" sz="2800" dirty="0">
              <a:latin typeface="Calibri" pitchFamily="34" charset="0"/>
            </a:endParaRPr>
          </a:p>
        </p:txBody>
      </p:sp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225" y="4165600"/>
            <a:ext cx="4368800" cy="251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62"/>
          <a:stretch>
            <a:fillRect/>
          </a:stretch>
        </p:blipFill>
        <p:spPr bwMode="auto">
          <a:xfrm>
            <a:off x="214313" y="4165600"/>
            <a:ext cx="4267200" cy="251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2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16"/>
          <a:stretch>
            <a:fillRect/>
          </a:stretch>
        </p:blipFill>
        <p:spPr bwMode="auto">
          <a:xfrm>
            <a:off x="4605338" y="1809750"/>
            <a:ext cx="4324350" cy="2249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Місце для вмісту 17"/>
          <p:cNvSpPr>
            <a:spLocks noGrp="1"/>
          </p:cNvSpPr>
          <p:nvPr>
            <p:ph idx="4294967295"/>
          </p:nvPr>
        </p:nvSpPr>
        <p:spPr>
          <a:xfrm>
            <a:off x="214313" y="214313"/>
            <a:ext cx="8715375" cy="17145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Гвинт</a:t>
            </a:r>
            <a:r>
              <a:rPr lang="uk-UA" sz="3600" dirty="0" smtClean="0"/>
              <a:t> - металевий стрижень зі спіральним різьбленням і голівкою для обертання навколо осі</a:t>
            </a:r>
            <a:r>
              <a:rPr lang="ru-RU" sz="3600" dirty="0" smtClean="0"/>
              <a:t>; </a:t>
            </a:r>
            <a:r>
              <a:rPr lang="uk-UA" sz="3600" b="1" i="1" dirty="0" smtClean="0">
                <a:solidFill>
                  <a:srgbClr val="0000FF"/>
                </a:solidFill>
              </a:rPr>
              <a:t>різновид похилої площини</a:t>
            </a:r>
            <a:r>
              <a:rPr lang="uk-UA" sz="3600" dirty="0" smtClean="0"/>
              <a:t>.</a:t>
            </a:r>
          </a:p>
        </p:txBody>
      </p:sp>
      <p:pic>
        <p:nvPicPr>
          <p:cNvPr id="25603" name="Picture 2" descr="Cross slot scre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4411663"/>
            <a:ext cx="2376487" cy="231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4" descr="http://upload.wikimedia.org/wikipedia/commons/4/4c/Screw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4411663"/>
            <a:ext cx="3678238" cy="231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6" descr="C:\Documents and Settings\ОСШ\Рабочий стол\Archimedes-screw_one-screw-threads_with-ball_3D-view_animated_small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6637338" y="2249488"/>
            <a:ext cx="2303462" cy="168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928813"/>
            <a:ext cx="3086100" cy="231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1938338"/>
            <a:ext cx="3073400" cy="230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4449763"/>
            <a:ext cx="1790700" cy="2259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2105787" y="1848774"/>
            <a:ext cx="505285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ВАЖІЛЬ.</a:t>
            </a:r>
            <a:endParaRPr lang="uk-UA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1329197" y="3284984"/>
            <a:ext cx="646638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УМОВА ЙОГО</a:t>
            </a:r>
            <a:endParaRPr lang="uk-UA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23528" y="404664"/>
            <a:ext cx="1512168" cy="1512168"/>
          </a:xfrm>
          <a:prstGeom prst="ellipse">
            <a:avLst/>
          </a:prstGeom>
          <a:noFill/>
          <a:ln w="107950">
            <a:gradFill flip="none" rotWithShape="1">
              <a:gsLst>
                <a:gs pos="0">
                  <a:schemeClr val="bg1"/>
                </a:gs>
                <a:gs pos="60000">
                  <a:srgbClr val="FF0000"/>
                </a:gs>
                <a:gs pos="100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uk-UA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1948200" y="4365104"/>
            <a:ext cx="519039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РІВНОВАГИ</a:t>
            </a:r>
            <a:endParaRPr lang="uk-UA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19705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www.home-edu.ru/user/f/00001491/Les_29N/Pict_29/rycha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852936"/>
            <a:ext cx="3479321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Місце для вмісту 17"/>
          <p:cNvSpPr>
            <a:spLocks noGrp="1"/>
          </p:cNvSpPr>
          <p:nvPr>
            <p:ph idx="1"/>
          </p:nvPr>
        </p:nvSpPr>
        <p:spPr>
          <a:xfrm>
            <a:off x="194169" y="2154667"/>
            <a:ext cx="5097912" cy="22319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Плече сили </a:t>
            </a:r>
            <a:r>
              <a:rPr lang="uk-UA" sz="2800" dirty="0" smtClean="0"/>
              <a:t>–</a:t>
            </a:r>
            <a:r>
              <a:rPr lang="en-US" sz="2800" dirty="0"/>
              <a:t> </a:t>
            </a:r>
            <a:r>
              <a:rPr lang="uk-UA" sz="2800" dirty="0" smtClean="0"/>
              <a:t>найкоротша відстань від точки обертання (точки опори важеля) до лінії, вздовж якої діє сила (довжина перпендикуляру).</a:t>
            </a:r>
          </a:p>
          <a:p>
            <a:pPr>
              <a:buFont typeface="Arial" charset="0"/>
              <a:buNone/>
            </a:pPr>
            <a:endParaRPr lang="uk-UA" dirty="0" smtClean="0"/>
          </a:p>
        </p:txBody>
      </p:sp>
      <p:pic>
        <p:nvPicPr>
          <p:cNvPr id="62467" name="Picture 3" descr="C:\Users\Two_2\Desktop\img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5767" y="4509120"/>
            <a:ext cx="8625796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Місце для вмісту 17"/>
          <p:cNvSpPr txBox="1">
            <a:spLocks/>
          </p:cNvSpPr>
          <p:nvPr/>
        </p:nvSpPr>
        <p:spPr bwMode="auto">
          <a:xfrm>
            <a:off x="194169" y="260649"/>
            <a:ext cx="8928991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</a:pPr>
            <a:r>
              <a:rPr lang="uk-UA" sz="2800" dirty="0" smtClean="0">
                <a:cs typeface="Calibri" pitchFamily="34" charset="0"/>
              </a:rPr>
              <a:t>На важіль можуть діяти кілька різних сил. </a:t>
            </a:r>
            <a:endParaRPr lang="uk-UA" dirty="0" smtClean="0"/>
          </a:p>
        </p:txBody>
      </p:sp>
      <p:grpSp>
        <p:nvGrpSpPr>
          <p:cNvPr id="10" name="Групувати 9"/>
          <p:cNvGrpSpPr/>
          <p:nvPr/>
        </p:nvGrpSpPr>
        <p:grpSpPr>
          <a:xfrm>
            <a:off x="341452" y="165866"/>
            <a:ext cx="8497262" cy="2047193"/>
            <a:chOff x="645669" y="14948"/>
            <a:chExt cx="8497262" cy="2047193"/>
          </a:xfrm>
        </p:grpSpPr>
        <p:grpSp>
          <p:nvGrpSpPr>
            <p:cNvPr id="8" name="Групувати 7"/>
            <p:cNvGrpSpPr/>
            <p:nvPr/>
          </p:nvGrpSpPr>
          <p:grpSpPr>
            <a:xfrm>
              <a:off x="645669" y="14948"/>
              <a:ext cx="8497262" cy="2029977"/>
              <a:chOff x="646738" y="260649"/>
              <a:chExt cx="8497262" cy="2029977"/>
            </a:xfrm>
          </p:grpSpPr>
          <p:pic>
            <p:nvPicPr>
              <p:cNvPr id="62468" name="Picture 4" descr="C:\Users\Two_2\Desktop\img6.jpg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9554" b="89809" l="9878" r="8997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646738" y="260649"/>
                <a:ext cx="8497262" cy="20299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" name="Стрілка вниз 3"/>
              <p:cNvSpPr/>
              <p:nvPr/>
            </p:nvSpPr>
            <p:spPr>
              <a:xfrm>
                <a:off x="1407142" y="1556792"/>
                <a:ext cx="216024" cy="432048"/>
              </a:xfrm>
              <a:prstGeom prst="downArrow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6" name="Овал 5"/>
              <p:cNvSpPr/>
              <p:nvPr/>
            </p:nvSpPr>
            <p:spPr>
              <a:xfrm>
                <a:off x="1439355" y="1427235"/>
                <a:ext cx="151598" cy="1515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1535216" y="1527115"/>
              <a:ext cx="6334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solidFill>
                    <a:srgbClr val="FF0000"/>
                  </a:solidFill>
                  <a:latin typeface="Arial Black" pitchFamily="34" charset="0"/>
                </a:rPr>
                <a:t>F</a:t>
              </a:r>
              <a:r>
                <a:rPr lang="en-US" sz="2800" b="1" baseline="-25000" dirty="0" smtClean="0">
                  <a:solidFill>
                    <a:srgbClr val="FF0000"/>
                  </a:solidFill>
                  <a:latin typeface="Arial Black" pitchFamily="34" charset="0"/>
                </a:rPr>
                <a:t>1</a:t>
              </a:r>
              <a:endParaRPr lang="uk-UA" sz="2800" b="1" baseline="-25000" dirty="0">
                <a:solidFill>
                  <a:srgbClr val="FF0000"/>
                </a:solidFill>
                <a:latin typeface="Arial Black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812360" y="1538921"/>
              <a:ext cx="6334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solidFill>
                    <a:srgbClr val="FF0000"/>
                  </a:solidFill>
                  <a:latin typeface="Arial Black" pitchFamily="34" charset="0"/>
                </a:rPr>
                <a:t>F</a:t>
              </a:r>
              <a:r>
                <a:rPr lang="en-US" sz="2800" b="1" baseline="-25000" dirty="0">
                  <a:solidFill>
                    <a:srgbClr val="FF0000"/>
                  </a:solidFill>
                  <a:latin typeface="Arial Black" pitchFamily="34" charset="0"/>
                </a:rPr>
                <a:t>2</a:t>
              </a:r>
              <a:endParaRPr lang="uk-UA" sz="2800" b="1" baseline="-25000" dirty="0">
                <a:solidFill>
                  <a:srgbClr val="FF0000"/>
                </a:solidFill>
                <a:latin typeface="Arial Black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1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Місце для вмісту 17"/>
          <p:cNvSpPr>
            <a:spLocks noGrp="1"/>
          </p:cNvSpPr>
          <p:nvPr>
            <p:ph idx="4294967295"/>
          </p:nvPr>
        </p:nvSpPr>
        <p:spPr>
          <a:xfrm>
            <a:off x="214313" y="214313"/>
            <a:ext cx="8715375" cy="235108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3600" dirty="0" smtClean="0"/>
              <a:t>Щоб важіль не обертався (був у  рівновазі), відношення прикладених сил повинно бути </a:t>
            </a:r>
            <a:r>
              <a:rPr lang="uk-UA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обернено пропорційне </a:t>
            </a:r>
            <a:r>
              <a:rPr lang="uk-UA" sz="3600" dirty="0" smtClean="0"/>
              <a:t>відношенню плечей цих сил.</a:t>
            </a:r>
          </a:p>
        </p:txBody>
      </p:sp>
      <p:pic>
        <p:nvPicPr>
          <p:cNvPr id="8195" name="Picture 2" descr="C:\Users\Two_2\Desktop\pril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700338"/>
            <a:ext cx="5184775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Box 4"/>
          <p:cNvSpPr txBox="1">
            <a:spLocks noChangeArrowheads="1"/>
          </p:cNvSpPr>
          <p:nvPr/>
        </p:nvSpPr>
        <p:spPr bwMode="auto">
          <a:xfrm>
            <a:off x="5651500" y="2700338"/>
            <a:ext cx="331311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uk-UA" sz="3200" dirty="0"/>
              <a:t>Умова рівноваги важеля:</a:t>
            </a:r>
          </a:p>
        </p:txBody>
      </p:sp>
      <p:sp>
        <p:nvSpPr>
          <p:cNvPr id="6" name="TextBox 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040008" y="3933056"/>
            <a:ext cx="2536592" cy="1616212"/>
          </a:xfrm>
          <a:prstGeom prst="rect">
            <a:avLst/>
          </a:prstGeom>
          <a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r>
              <a:rPr lang="uk-UA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Місце для вмісту 17"/>
          <p:cNvSpPr>
            <a:spLocks noGrp="1"/>
          </p:cNvSpPr>
          <p:nvPr>
            <p:ph idx="4294967295"/>
          </p:nvPr>
        </p:nvSpPr>
        <p:spPr>
          <a:xfrm>
            <a:off x="214313" y="214313"/>
            <a:ext cx="8715375" cy="550391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dirty="0" smtClean="0"/>
              <a:t>Умову рівноваги важеля можна переписати і так:</a:t>
            </a:r>
          </a:p>
        </p:txBody>
      </p:sp>
      <p:sp>
        <p:nvSpPr>
          <p:cNvPr id="6" name="Місце для вмісту 17"/>
          <p:cNvSpPr>
            <a:spLocks noGrp="1"/>
          </p:cNvSpPr>
          <p:nvPr>
            <p:ph idx="4294967295"/>
          </p:nvPr>
        </p:nvSpPr>
        <p:spPr>
          <a:xfrm>
            <a:off x="161071" y="2719946"/>
            <a:ext cx="6796983" cy="1158084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Добуток сили на її плече </a:t>
            </a:r>
            <a:r>
              <a:rPr lang="uk-UA" dirty="0" smtClean="0"/>
              <a:t>називають </a:t>
            </a:r>
            <a:r>
              <a:rPr lang="uk-UA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обертальним моментом сили М</a:t>
            </a:r>
            <a:r>
              <a:rPr lang="en-US" dirty="0" smtClean="0"/>
              <a:t>.</a:t>
            </a:r>
            <a:endParaRPr lang="uk-UA" dirty="0" smtClean="0"/>
          </a:p>
        </p:txBody>
      </p:sp>
      <p:sp>
        <p:nvSpPr>
          <p:cNvPr id="9" name="Місце для вмісту 17"/>
          <p:cNvSpPr>
            <a:spLocks noGrp="1"/>
          </p:cNvSpPr>
          <p:nvPr>
            <p:ph idx="4294967295"/>
          </p:nvPr>
        </p:nvSpPr>
        <p:spPr>
          <a:xfrm>
            <a:off x="52079" y="3724937"/>
            <a:ext cx="8715375" cy="200831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dirty="0" smtClean="0"/>
              <a:t>Тепер умову рівноваги важеля можна записати і так: </a:t>
            </a:r>
            <a:r>
              <a:rPr lang="uk-UA" b="1" i="1" dirty="0" smtClean="0"/>
              <a:t>важіль не обертається, якщо обертальні моменти сил на обох </a:t>
            </a:r>
            <a:r>
              <a:rPr lang="en-US" b="1" i="1" dirty="0" smtClean="0"/>
              <a:t/>
            </a:r>
            <a:br>
              <a:rPr lang="en-US" b="1" i="1" dirty="0" smtClean="0"/>
            </a:br>
            <a:r>
              <a:rPr lang="uk-UA" b="1" i="1" dirty="0" smtClean="0"/>
              <a:t>плечах важеля рівні за величиною</a:t>
            </a:r>
            <a:r>
              <a:rPr lang="uk-UA" dirty="0" smtClean="0"/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892799" y="5752711"/>
                <a:ext cx="3184927" cy="830997"/>
              </a:xfrm>
              <a:prstGeom prst="rect">
                <a:avLst/>
              </a:prstGeom>
              <a:noFill/>
              <a:ln w="3175">
                <a:solidFill>
                  <a:srgbClr val="FF00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uk-UA" sz="4800" b="1" i="1" smtClean="0">
                              <a:solidFill>
                                <a:srgbClr val="FF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4800" b="1" i="1" smtClean="0">
                              <a:solidFill>
                                <a:srgbClr val="FF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𝑴</m:t>
                          </m:r>
                        </m:e>
                        <m:sub>
                          <m:r>
                            <a:rPr lang="en-US" sz="4800" b="1" i="1" smtClean="0">
                              <a:solidFill>
                                <a:srgbClr val="FF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en-US" sz="4800" b="1" i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4800" b="1" i="1" smtClean="0">
                              <a:solidFill>
                                <a:srgbClr val="FF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4800" b="1" i="1" smtClean="0">
                              <a:solidFill>
                                <a:srgbClr val="FF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𝑴</m:t>
                          </m:r>
                        </m:e>
                        <m:sub>
                          <m:r>
                            <a:rPr lang="en-US" sz="4800" b="1" i="1" smtClean="0">
                              <a:solidFill>
                                <a:srgbClr val="FF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uk-UA" sz="4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2799" y="5752711"/>
                <a:ext cx="3184927" cy="83099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3175">
                <a:solidFill>
                  <a:srgbClr val="FF00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8" name="Групувати 17"/>
          <p:cNvGrpSpPr/>
          <p:nvPr/>
        </p:nvGrpSpPr>
        <p:grpSpPr>
          <a:xfrm>
            <a:off x="6858943" y="1180202"/>
            <a:ext cx="2158189" cy="2412724"/>
            <a:chOff x="6948264" y="786020"/>
            <a:chExt cx="2054183" cy="223224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264" y="786020"/>
              <a:ext cx="2054183" cy="22322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2" name="Пряма сполучна лінія 11"/>
            <p:cNvCxnSpPr/>
            <p:nvPr/>
          </p:nvCxnSpPr>
          <p:spPr>
            <a:xfrm>
              <a:off x="8705296" y="875621"/>
              <a:ext cx="0" cy="1440160"/>
            </a:xfrm>
            <a:prstGeom prst="line">
              <a:avLst/>
            </a:prstGeom>
            <a:ln w="25400"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 сполучна лінія 13"/>
            <p:cNvCxnSpPr/>
            <p:nvPr/>
          </p:nvCxnSpPr>
          <p:spPr>
            <a:xfrm>
              <a:off x="7234350" y="1400513"/>
              <a:ext cx="1454426" cy="0"/>
            </a:xfrm>
            <a:prstGeom prst="line">
              <a:avLst/>
            </a:prstGeom>
            <a:ln w="25400"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/>
                <p:cNvSpPr txBox="1"/>
                <p:nvPr/>
              </p:nvSpPr>
              <p:spPr>
                <a:xfrm>
                  <a:off x="7980251" y="949369"/>
                  <a:ext cx="394787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𝑙</m:t>
                        </m:r>
                      </m:oMath>
                    </m:oMathPara>
                  </a14:m>
                  <a:endParaRPr lang="uk-UA" sz="2000" dirty="0">
                    <a:solidFill>
                      <a:srgbClr val="FF0000"/>
                    </a:solidFill>
                    <a:latin typeface="Arial Black" pitchFamily="34" charset="0"/>
                  </a:endParaRPr>
                </a:p>
              </p:txBody>
            </p:sp>
          </mc:Choice>
          <mc:Fallback xmlns="">
            <p:sp>
              <p:nvSpPr>
                <p:cNvPr id="17" name="TextBox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80251" y="949369"/>
                  <a:ext cx="394787" cy="461665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2" name="Групувати 21"/>
          <p:cNvGrpSpPr/>
          <p:nvPr/>
        </p:nvGrpSpPr>
        <p:grpSpPr>
          <a:xfrm>
            <a:off x="1270298" y="813011"/>
            <a:ext cx="4429931" cy="1883691"/>
            <a:chOff x="2142091" y="764704"/>
            <a:chExt cx="4429931" cy="188369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2142091" y="764704"/>
                  <a:ext cx="4429931" cy="830997"/>
                </a:xfrm>
                <a:prstGeom prst="rect">
                  <a:avLst/>
                </a:prstGeom>
                <a:noFill/>
                <a:ln w="3175">
                  <a:solidFill>
                    <a:srgbClr val="FF0000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uk-UA" sz="4800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4800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𝑭</m:t>
                            </m:r>
                          </m:e>
                          <m:sub>
                            <m:r>
                              <a:rPr lang="en-US" sz="4800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  <m:r>
                          <a:rPr lang="uk-UA" sz="48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∙</m:t>
                        </m:r>
                        <m:sSub>
                          <m:sSubPr>
                            <m:ctrlPr>
                              <a:rPr lang="uk-UA" sz="4800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4800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ea typeface="Cambria Math"/>
                              </a:rPr>
                              <m:t>𝒍</m:t>
                            </m:r>
                          </m:e>
                          <m:sub>
                            <m:r>
                              <a:rPr lang="en-US" sz="4800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ea typeface="Cambria Math"/>
                              </a:rPr>
                              <m:t>𝟏</m:t>
                            </m:r>
                          </m:sub>
                        </m:sSub>
                        <m:r>
                          <a:rPr lang="en-US" sz="48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=</m:t>
                        </m:r>
                        <m:sSub>
                          <m:sSubPr>
                            <m:ctrlPr>
                              <a:rPr lang="en-US" sz="4800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4800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ea typeface="Cambria Math"/>
                              </a:rPr>
                              <m:t>𝑭</m:t>
                            </m:r>
                          </m:e>
                          <m:sub>
                            <m:r>
                              <a:rPr lang="en-US" sz="4800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ea typeface="Cambria Math"/>
                              </a:rPr>
                              <m:t>𝟐</m:t>
                            </m:r>
                          </m:sub>
                        </m:sSub>
                        <m:r>
                          <a:rPr lang="en-US" sz="48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∙</m:t>
                        </m:r>
                        <m:sSub>
                          <m:sSubPr>
                            <m:ctrlPr>
                              <a:rPr lang="en-US" sz="4800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4800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ea typeface="Cambria Math"/>
                              </a:rPr>
                              <m:t>𝒍</m:t>
                            </m:r>
                          </m:e>
                          <m:sub>
                            <m:r>
                              <a:rPr lang="en-US" sz="4800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  <a:ea typeface="Cambria Math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uk-UA" sz="4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42091" y="764704"/>
                  <a:ext cx="4429931" cy="830997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  <a:ln w="3175">
                  <a:solidFill>
                    <a:srgbClr val="FF0000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/>
                <p:cNvSpPr txBox="1"/>
                <p:nvPr/>
              </p:nvSpPr>
              <p:spPr>
                <a:xfrm>
                  <a:off x="2542857" y="1868969"/>
                  <a:ext cx="1126590" cy="7694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uk-UA" sz="4400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4400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𝑴</m:t>
                            </m:r>
                          </m:e>
                          <m:sub>
                            <m:r>
                              <a:rPr lang="en-US" sz="4400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uk-UA" sz="4400" b="1" dirty="0"/>
                </a:p>
              </p:txBody>
            </p:sp>
          </mc:Choice>
          <mc:Fallback xmlns="">
            <p:sp>
              <p:nvSpPr>
                <p:cNvPr id="19" name="Text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42857" y="1868969"/>
                  <a:ext cx="1126590" cy="769441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/>
                <p:cNvSpPr txBox="1"/>
                <p:nvPr/>
              </p:nvSpPr>
              <p:spPr>
                <a:xfrm>
                  <a:off x="5063137" y="1878954"/>
                  <a:ext cx="1126590" cy="7694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uk-UA" sz="4400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4400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𝑴</m:t>
                            </m:r>
                          </m:e>
                          <m:sub>
                            <m:r>
                              <a:rPr lang="en-US" sz="4400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uk-UA" sz="4400" b="1" dirty="0"/>
                </a:p>
              </p:txBody>
            </p:sp>
          </mc:Choice>
          <mc:Fallback xmlns="">
            <p:sp>
              <p:nvSpPr>
                <p:cNvPr id="21" name="TextBox 2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63137" y="1878954"/>
                  <a:ext cx="1126590" cy="769441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" name="Права фігурна дужка 19"/>
            <p:cNvSpPr/>
            <p:nvPr/>
          </p:nvSpPr>
          <p:spPr>
            <a:xfrm rot="5400000">
              <a:off x="2985077" y="1037525"/>
              <a:ext cx="242149" cy="1676816"/>
            </a:xfrm>
            <a:prstGeom prst="rightBrace">
              <a:avLst>
                <a:gd name="adj1" fmla="val 67703"/>
                <a:gd name="adj2" fmla="val 51059"/>
              </a:avLst>
            </a:prstGeom>
            <a:ln w="476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3" name="Права фігурна дужка 22"/>
            <p:cNvSpPr/>
            <p:nvPr/>
          </p:nvSpPr>
          <p:spPr>
            <a:xfrm rot="5400000">
              <a:off x="5504380" y="1038501"/>
              <a:ext cx="244103" cy="1676816"/>
            </a:xfrm>
            <a:prstGeom prst="rightBrace">
              <a:avLst>
                <a:gd name="adj1" fmla="val 67703"/>
                <a:gd name="adj2" fmla="val 51059"/>
              </a:avLst>
            </a:prstGeom>
            <a:ln w="476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943" y="4941169"/>
            <a:ext cx="2175266" cy="1623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140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Місце для вмісту 17"/>
          <p:cNvSpPr>
            <a:spLocks noGrp="1"/>
          </p:cNvSpPr>
          <p:nvPr>
            <p:ph idx="4294967295"/>
          </p:nvPr>
        </p:nvSpPr>
        <p:spPr>
          <a:xfrm>
            <a:off x="214313" y="214313"/>
            <a:ext cx="8715375" cy="2351087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uk-UA" sz="3600" dirty="0" smtClean="0"/>
              <a:t>При використанні важеля діючи на </a:t>
            </a:r>
            <a:r>
              <a:rPr lang="uk-UA" sz="3600" b="1" i="1" dirty="0" smtClean="0"/>
              <a:t>довшому плечі </a:t>
            </a:r>
            <a:r>
              <a:rPr lang="uk-UA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меншою силою</a:t>
            </a:r>
            <a:r>
              <a:rPr lang="uk-UA" sz="3600" dirty="0" smtClean="0"/>
              <a:t>, отримуємо на </a:t>
            </a:r>
            <a:r>
              <a:rPr lang="uk-UA" sz="3600" b="1" i="1" dirty="0" smtClean="0"/>
              <a:t>коротшому плечі </a:t>
            </a:r>
            <a:r>
              <a:rPr lang="uk-UA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більшу силу</a:t>
            </a:r>
            <a:r>
              <a:rPr lang="uk-UA" sz="3600" dirty="0" smtClean="0"/>
              <a:t>, тобто </a:t>
            </a:r>
            <a:r>
              <a:rPr lang="uk-UA" sz="3600" b="1" i="1" dirty="0" smtClean="0">
                <a:solidFill>
                  <a:srgbClr val="0000FF"/>
                </a:solidFill>
              </a:rPr>
              <a:t>виграємо у силі</a:t>
            </a:r>
            <a:r>
              <a:rPr lang="uk-UA" sz="3600" dirty="0" smtClean="0"/>
              <a:t>.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2716213"/>
            <a:ext cx="3263900" cy="236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6" descr="http://dic.academic.ru/pictures/wiki/files/80/Palanca-ejempl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5214938"/>
            <a:ext cx="32893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72" y="2716214"/>
            <a:ext cx="5293125" cy="397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Місце для вмісту 17"/>
          <p:cNvSpPr>
            <a:spLocks noGrp="1"/>
          </p:cNvSpPr>
          <p:nvPr>
            <p:ph idx="4294967295"/>
          </p:nvPr>
        </p:nvSpPr>
        <p:spPr>
          <a:xfrm>
            <a:off x="214313" y="214313"/>
            <a:ext cx="8715375" cy="62230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uk-UA" sz="3600" smtClean="0"/>
              <a:t>Приклади використання важелів</a:t>
            </a: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981075"/>
            <a:ext cx="3192462" cy="229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981075"/>
            <a:ext cx="2159000" cy="2303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981075"/>
            <a:ext cx="3168650" cy="317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3398838"/>
            <a:ext cx="3175000" cy="327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8"/>
          <a:stretch>
            <a:fillRect/>
          </a:stretch>
        </p:blipFill>
        <p:spPr bwMode="auto">
          <a:xfrm>
            <a:off x="3492500" y="3430588"/>
            <a:ext cx="2159000" cy="324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4292600"/>
            <a:ext cx="3168650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кутник 5"/>
          <p:cNvSpPr/>
          <p:nvPr/>
        </p:nvSpPr>
        <p:spPr>
          <a:xfrm>
            <a:off x="1121940" y="1916832"/>
            <a:ext cx="732540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ВИКОРИСТАННЯ</a:t>
            </a:r>
            <a:endParaRPr lang="uk-UA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23528" y="404664"/>
            <a:ext cx="1512168" cy="1512168"/>
          </a:xfrm>
          <a:prstGeom prst="ellipse">
            <a:avLst/>
          </a:prstGeom>
          <a:noFill/>
          <a:ln w="107950">
            <a:gradFill flip="none" rotWithShape="1">
              <a:gsLst>
                <a:gs pos="0">
                  <a:schemeClr val="bg1"/>
                </a:gs>
                <a:gs pos="60000">
                  <a:srgbClr val="FF0000"/>
                </a:gs>
                <a:gs pos="100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3</a:t>
            </a:r>
            <a:endParaRPr lang="uk-UA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2377677" y="2924944"/>
            <a:ext cx="433144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ПРОСТИХ</a:t>
            </a:r>
            <a:endParaRPr lang="uk-UA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1816482" y="3861048"/>
            <a:ext cx="562205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МЕХАНІЗМІВ</a:t>
            </a:r>
            <a:endParaRPr lang="uk-UA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396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Місце для вмісту 17"/>
          <p:cNvSpPr>
            <a:spLocks noGrp="1"/>
          </p:cNvSpPr>
          <p:nvPr>
            <p:ph idx="1"/>
          </p:nvPr>
        </p:nvSpPr>
        <p:spPr>
          <a:xfrm>
            <a:off x="179388" y="188913"/>
            <a:ext cx="8715375" cy="1368425"/>
          </a:xfrm>
        </p:spPr>
        <p:txBody>
          <a:bodyPr/>
          <a:lstStyle/>
          <a:p>
            <a:pPr marL="0" indent="363538">
              <a:buFont typeface="Arial" charset="0"/>
              <a:buNone/>
            </a:pPr>
            <a:r>
              <a:rPr lang="uk-UA" sz="2800" smtClean="0"/>
              <a:t>Людина постійно прагнула полегшити свою роботу, пов'язану з переміщенням і підніманням важких предметів, використовуючи різні механізми.</a:t>
            </a:r>
          </a:p>
        </p:txBody>
      </p:sp>
      <p:pic>
        <p:nvPicPr>
          <p:cNvPr id="307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700213"/>
            <a:ext cx="467995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AutoShape 5" descr="data:image/jpeg;base64,/9j/4AAQSkZJRgABAQAAAQABAAD/2wCEAAkGBxQTEhUSExQVFhQXGBwbGRcXFhcgGBoVFhcXGBgXGhocHCggGB4lHBwYITEiJSkrLi4uHB8zODMsNygtLisBCgoKDg0OGxAQGzMkHyUsNDQxNiw0LCwsLzU0LCw0LC0sMCwsLCwsLzQsLC80LC8sLCwsNC80NCwsLCwsNCwsLP/AABEIAMYA/wMBIgACEQEDEQH/xAAcAAEAAgMBAQEAAAAAAAAAAAAABgcDBAUBAgj/xABLEAABAwIDBAUIBwUFBgcAAAABAAIDBBESITEFBkFREyJhcYEHMkKRobHB0SNScoKS4fAUM2KT8UNEU1TSCBckg6LiFRYlsrPCw//EABoBAQACAwEAAAAAAAAAAAAAAAACBAEDBQb/xAAxEQACAgEDAgQEBQQDAAAAAAAAAQIDEQQSMSFBBRMiYXGRsdEUUYGh8FJTwfEjMjP/2gAMAwEAAhEDEQA/ALxREQBERAEREAREQBERAEREAREQBERAEREAREQBERAEREAREQBERAEREAREQGOaZrBdzg0cyQAtWh2tDMSI3hxHfpzF9R3KM7/MeZILG0YDrjmbW9Yy9ZUc2XI+FzS1wGHTW9uWoXMv1/lW7cdFyXatJvr3Z6lroo3RbSqXMD2xtkH8D23B5EOsb+KyjePD+9hlZ2ujdb8QuPauhGyMllMqODTwzvouXTbwQP0kb6x/VbzKlh0cFPJEzIvAV6gCLXFdFiwdIzGbjDibiuNRa98lsJkBERAEREAREQBERAEREAREQBERAEREAREQBERAEREBwt8KbFBi4scD4HI+8epQgBWdWQB7HMOjmkesKs3twuMbsnaEdq4Hi1WJqa7nU0M/S4mWir3xOvE8g8Rq024Hh8QpVs/e6Et+mIiI1Lj1PX6Piq1qcbJiyNpL8GJpceqQ0jqtFxmdCc8N9LG40tvVgeYsjgces064mh3UcOYcLEdizpfOp2uLzFmbVXblNepFj1G92zZn9GGOndf0aaR2R9K+Dze0LbNLRXOF7oj2Pe23g7IKsd042v6QutjEjtRnrkAddLZKVxzyt0kePvm3qW/UeIxrlt29f58DTXpHJZ3Eog2eT+4q8X2sLva0hc/eKStiYLkuaTbFFixA8Li1x7vWuDNVyNdjv1vrWsfW2xK6dLvY4uLT0mQByLSDc2yu039agtfCyDUsr4E/wsoSUlhkXdOXCzw7FfMkAjFe/HMXXVg3sqYzaFwmaPObKMmni1kgGI53yOK3PQKQt3n52+9Hf3OHuWKStpJPPihJ5gOafYD71rjdBdYWYJOv+qDPNl+UinPVqmupXj693RHtbK0W8HWKk9BtunnF4Z4ZPsSNPuKiMuzaR+he37MjSP8ArzXLqtzoH5tMbj/FDn+KMlXI61+z+D+5olpodm18V9i0V5dVMNjzwfup5GC9hgqXWvywS5exYDtGtc53S1E+DDgLsDBcYgXNxMYLXAtiGdtCNVtWthjqiP4OfZplwAr1VLsqeAkt6PD1j14nvY/CbZNc0gXBJ1uutXyVlM39opKw1MDM5YatgLmx36z2yMa1xaM7+daxPWtY7KNVC14XP5Gu6idXJYiLlbvbcZVRlwBZIx2GSMkFzH2BtcZOBBDmuGTgQQuqrJoCIiAIiIAiIgCIiAIiIAiIgCIiA8Ua3u2EZR00Y+kbqB6TR8QpMvFrtqjZFxkTrscJbkVHUxmVgLDhmZm0314OaexwyPgeCitVEZLvaC1jnZ3B+jmBAzJ87ES0Ej0jY6gmf75bP/Z5xI3KOUm3Jsmrm9ztfXyXLbQRSY3Ox5lpMV/o8Ytic5vEkButxle17Ecimf4dumx9O3sdCyHmYtrIrSyuieZGgh4FpI+OEW+kZ9Zo48uOilWztodLaxzIuL2IPcRZYNpULX5kWINwRkQebTqCuVsWsdSTGUAPbGQ6VlhZ0TrgytGgcMw4aXFxrZamq9TzybfVV15RLmxu4j1ArA+mFzkrChpoJWNka1pa8BzXNyuDmDksMuwozpceo+9Yl4RNdYSNcfEF3RAv2bkUNOeal827XItPgR81ozbvyDgfCx/NVJ6DUw7ZLEdZU+5HDAez1LHJA7IgkWIORPA967M2z3t1Fu8ELA6Fw4Ks1bW8tG5WQkuTSD3jifX+S+n1r7WJJHIjgVnIXw+O6grGmTwn2OLJUNDw0WxHIDHILnI24i9s1s0G2S2z4nv63JzHAgkB2ThmMhfuWDaFEGHp8z0fWDQbAmwab+GS4sTmgvex1iWlzWjMOvPNcgXAuAG2OXeLrp0xjJKUG+n1Kls2m4yXQkEe1RRSRzR+g0xuj6oEsAN2R3xAB0ZJwG2QJabg3E02Vv8A0kwu4vhFwLytszEcg3pASwE8iRdRKikDo2k2uR8VhlooyS9hwP0xNy1t1XcHDTquuDyVinxRwe2xGmzRKS3RZbrTfMaL1Vhuptl9M8REDovTiHmsbe3TQg+a0XGOLQA4m2ALVZwK7UJxnHdHg5souLwz1ERTIhERAEREAREQBERAEREAREQEd3/pQ+hm5sAeOwtI+Fx4qvoZeo2QZnC3EPD3q26+lbLG+N3mvaQba2KrXeLYb6awv9G42x8b5a8j8lyvEanLEkuh0dDYlmLNWSQEXHFcOnfeoLhm0DC7tLiDh8APaujLQiRt2veG6YQbZjXO1/UbLHTUgALW9UN429I5i3M8VQrioJrPJcbz1xwSzyXbStG6lccmvkERP1WuN2erMeKn6qXZkBhYwMPWYcQdzfe5J7zdWdsquE0TZBx1HJw1HrXT0OrVu6H5fQ5uq07rxL8zcREXRKh4QteWhjdqxvqz9i2UWHFPkyng5cuwojpceN/etGbdkei4eIt7lIkVeekpnzFGyN1keGQmv3bfYixI/hIOmeh+Sj0mw4x1cIyBbYsjyaTcttg0J4K11q1tBHKLPaD28R3FVLPDI4/4ng3w1bz61krGSmDW2HDu/ovaGnBDmk3uL2PG2vs+C623aLoJBGTcOF2m2oGo7xl6wubEcJBHDMeHBcnyXXZst/nudHzd1eYGGqpwwNe09drrhx+t2+7uyUw3R2qXNwPAaMRawA3DSMxHftGbewW4Lilgvlocx3HMLE/6JwfezHZPtyvcOHa02cO481s0mosqnsl2ZqurjbHKLIRaey6rpIwT5w6rrfWbkbdh1HYQtxeljJSWUchrDwERFkwERfJeLgcTc+q1/egPpERAEREAREQBERAFqbU2dHPGY5G3afYbajtC20WGk1hhPBVVZQmnkdG++QyLeLeDgND3fELRjmOZLXAZa63OjgOXzVmbybHFRHllI3Np/wDqewqvo4jmw3xC4wnsvibz7bd9s9eDqaPKltfD4+x2aLlZHPdc/cyRE2F9V2t19o9FLgcepIQO5+gPjp6lwYHcPV8v18VmIuFza7JUW70WbK1ZDay0V6uTu3tLpousfpGdV3wd4j4rrL11disipR4Z5+cXCTiwiIpkQi5tdtmOKaGB98cwfgyyJjGItvwJGi41NvxFJ+zYWOAqDIwFxAwTR5CN44FxIA7xzQErRQij3+a/9kc5jWRzSPhluTeKcYQxpOQs7E3XgQV09zN4XVTZo5cInglcx7W6WucDgLmwIuO9pQGTfOlJhE7QC+B2MX4s/tAey2ZH8KjO39l9GxtTBcwPAdbiwnMeHuOSsR7AQQRcEWIPEHUKB7tbajYTQSgvYXljHG1i1xIs6/w5qpqq65pRly+Czp5Ti8x4XJo7LqgYhcgFht905t8BmFlqK6EtLXPGfYT7gtTbew3U0jmgkxv8w87G9ieYz9d1ENs1nRNeb+aPbwXLnVm737l+GFDd27E03f32p4CWySZAFrrA+hbo3cr4TgP2GrZrPK9SMdhbHLIebcIHtKpA07gA55OeeTss1jlhBtlx8V2a1sW05Vktz3FxVPldLjaCmv2yP+AHxXlPvztGQ9VkAvp1H/NQLYEeV+f6+SluzpwDrw95/IK0odMsqu3rg7sW99eHNDm0xLja2GQHMOPPsK7exd6DNMyOVgjeCQbOuDduQz0ubW1B5qBbccXT0wadJYnHPg1zyfYtvb9X0crJG64b37WOBHvTaTUy4EXxFIHNDhoQCO45r7Ws2BERAEREAREQBERAFE979jf3iMZjzwOzR47QpYvCFpvpjbDazZVY65bkVbK0OGMa+kBzOjh2H2G40IXkb/18VubxbLdBKbDqON28rHUd4+S4pkk6S4HUubk93qBOffZectplJuLXVHbhZFRTz0Z3tkV/QSh/onJ/2efhr61YbXXzGiqiSexbkSCbdxscipruhtHEwwu85g6vaz8tPUrnhV7i/Kl34Kmupz61+pI0RF3Tllc+XGcxUUdQx2CSOdhjdxxXxZfhVK1+8xcZi19mvcyoaAfMnGEHDyOXsHJT3/aN2yCYKRpuWXkd2OcLNH4cR+8FSF0yYwSqu3gLunBJtLgksL26YAAkfP5Kb+S/eP8A9Tjlc4/8Q3o330MhzB/GP+pVFAwuIaNSpjS05jjBa7C5ti13EObbCe+6zyYfQ/VqrXfnZfQVDZxfA92I2yIc2xcAe0Z+tT3Ym0G1EEU7DdsjA4X1zGYI4EG4WpvXs7p6Z7QLub1m/abw8RceKramvdD3RY09myfszQ2u8VVLEBYyvcAy2ge0OLz9nCHHtuOapbeqAveyIaueL35AEkHuAd7FZ/k5qsUjmOveNhDNLWcRiy54Wxjuae1cHb+zGHa8g9BkeMj+OUssP/f61GutWTjZ8yVtjqhKv5EPi2W1o0ueZH6suJtGINlLQLZD1n8lbLoYxwCrfeO37U9rfr37rMYB7ifFXpRWChGTbM9C7CAFvxVZF/1yXNZkvGzhbMmvB0Zq4meMk6Fv/wCl1n27V3wfeHrF/guDJIcbDnqPYHfNZK+ovbv+Cjkml1R+gt06jpKKmfxMLL94aAfausof5PtrRjZ9OHOza0g5O4PcOS7Um8UDTYudnyjkI9YbYKq7q843L5lrZLHB1kXL/wDMNNxlaO+494WSn23TvOFs0ZN7AYxcnsHFSUovhmMNHQReXXqkYCIiAIiIAiIgPiWIOBa4Ag8Co06jbE51PJ+5kza76rr5G/ec+3PiVKFq7QoxKwtOvA8j8lGUVJYZlNrgriuonQymN4zGh4EcCF9wVpie17POab2vkRxae8KRVlMJ43QyZTRAljjqQNWnnw9hUPpes8EaEHPjwsvNarTvT2bk+nKO5RaroPPPctakqGyMa9ujhcePxXJ3x3lioKZ1RJmdI2XzkkI6rR7yeABKjMm9YoKaV5bjDRdjL2u4kCxNjhHEnsKpXeXbtVXS/tU7g4XwxsFw1rSb4Y2mwFwLl1yTYX4Bd/S3q+tTONfW65uJHd4q2aomfUTuxPkcXHkCeAHADIDsAXLAvkF0a2bG7DIDHY6YSSO+9l1djUkYaHt6zjfrEWtnbIcFZwaviZdjbMEbbvAxnX+EcvmulIb2PAZezVfAdfLgsuMFmXMe8KaIMubyNVhfRPjP9lM4D7Lw2Qe1zlPFWHkQccNWOGKM+Ja+/uCtBQZNFW1z/wBj2i4xnK5yGgLm4mgjkC63c5VxvdvjM7aFRJCRHiDRYgHzGiwJI5kqy9842SXy+kMkxJ5NY9sVvW2/gVSe8DMNQ4OFzZoPbkB8FS0722Sgn0RZ1K3VRm0fL97qt2szvANHwW/Que+Z2MlzgACTrfA1cwtZjaBFhzGtuGZ4ngt/YM16h/fl+Gw9yup55KPfoSN1EeOa8dTEDIZcu1dHder/AGiNxcBiY7PtBAI+S6G0ZYxGYwOuSCGgdY+AzW3Kxkg85wRCp1Z9r4FZaDZz6mTBGL21J80D6x+C6r93pHdG6UdG10jW2yx9c2vbQeK3tq7fipYzBRgYvSfkQDzv6bvYFzNRrHJ7KPVJ9+y+Jeq0+Fus6L92SfdukdTMdEZDJmHXItm4Zi1+xdU1juZVSUFfJcue97ja5JcSbAtJtc8sS79RSE36OolBwucBjf5rSAD5xvkQeHDmuLqNDZvzOzq/Yv13RcfTHgm8lY67Tfj7wfjZZDVX1DT90KI0+yJcLHirmOIA53IBcL3HW4LJ/wCE1XCsfqdWA+OqpOmP91fv9iym/wCj6EsjqraADuuPcpHu7WmWPrZlpI7ciRc+pVgNnVvCsHjE1THycwTtE3TStkBcMNm2sQXYr5cSr/hmYXpKxNPt1/yirqknDO3Hy+5M0RF6U5gREQBERAEREByttUGIY23Dm8tbDiOZGeXEEhQOg2WWRmTMuZMWPA80MczE1442Jtn2qzZycLsPnWNu+2SgMWx6kAnC/MBpF9QDfMXueNuS5niOGsbW20+Oxe0cms+rHBWG89eJKxsbpCYGkiRsZBcCHWII+fzUf2lDc3Zchp6rSdANLDQO9SnO39yo3TPna50cxyczLCXAWuQcwTlooftiYNlDWxGNxs3Be4x2sSCfRJzGuq3aC2qVahHlcmnV1zU974ZG9o0r3Ypi4y3PWJuHgjIhw9S82ftHA21rga2OYv8ArVdbatC+OQtcLOPVkbfsyzGRI5+C7u7W5LtqSYI5I4ehjGYZe7C94GIDV1wfOIuOavFU5dLKHAFuizxt9Ss/ZnkShj8+rmOWjGsaL9mLEuzsryU0sb8Ur5JwNGOwhv3g0Xd3Xt2LKkMHx5FtnOjpJZnAgTSksvqYmNaxp8SHEdllMtsbSMDOk6KSRo16MAkAcbanwW7FGGgNaAGgWAAsABoAOAX2oSy0SXQpxu8UUz5CwPeHOebFtiAZJXkceLxnxsojt3dc1EnSCQx5W/dl1zx0OXD1q4t4tw4Zy6SI9DK43Jb5jjzc3n2i3bdR6q3IqIm4sYksLuDW55NzsC4ZkjKy5k6ba5uUOWdCNtU4KEyrm7jP/wAwf5b10Nlbn9G8PMz3EW/sncDpqt6t2+yItxMcSbi4AyPJ2eRWpJvdG4ZMfpyHzWHLWZ/0NmkXf6kspNiU0NywTm5JIa2Rt72voB2cUk2k6K4gopATq4ssT2ki5d4lQJ+9YvYB3qGnPVZmbwPIuNO9QlprrP8A09Xs28fsYU6Y/wDV4OrtiWsnsHxy4b3wtjcBcXtwufErkHZE/wDgS/y3fJdTY81XVPLKeN0jmi5sQAB3uIHhe67zd3Nq/wCXP81n+pWIedWtsIJL2yQcapPLmyL0VBM17XdFJYH/AA392eS71XXvbcR08hFxa8bsgGBtibW4XyB01W83YW1B/dz/ADWf6llbsfag/u7v5jP9S02xusknKCfzNsFXFYUyNbMfMHjpDO2MXy+msOQAGY14LeNYcectUG2H7sSkXzufpM+QtZSWm2FtI4bxBtwT1pR1bECzrXzOotfQ3stmn2FtEgEsa3sdLmO+1x7VFq7fu8pfz9Btr248whja92f/ABFUMha7ci62Y83LNWL5NZi51Z1y5jZQGEm/Vw3NjYYsyc1gg3bries6No543H2Bual2xtmCBmHEXuJu5x4nsHAKzp1NzzKpR9+/0NFyio4U8nQREV8qhERAEREAREQBERAcir3bp5C8vYTjBB67hrqRYgtPaFHanyV0T7Y3VBsLNvLfD3EtufElTlFCNcY9UiTlJ9Gyvv8Advs2lDqiodI9jOs4zyjALcThDcWfA3uo9P5aqKBzmUlG50Y0c3BEHdobhvbvstv/AGgtqPZSw0zTZs7yX9rY8JDdb+cRwtkqH/ZwOPsKmQLnf5eB6NH+KcfBq0ary5z26sELO8ucfDrBVSKTLX2fmu1u5vtNswSR08VO50hBdJLG5zxYZNb1gABcnTUlDBKW+VPacx+i6U8hHAwj/wCMn2rRl8rO0wS3pXhwyIdHACDyIMeSj+19/K+qOCapkwk2wR2YzPhZgGId91xcNuxDDeCZy+VTa582e3/Lg/0L4Z5UttD+83/5NP8ABiiAqWj0vetmGujGZd6ggTZ0aza887SZcJe/O4YGhrr64QMIPHILA8Am9racDqOOizOeXWLbgWyuPzWOTFzP69aA02Uzg4m448Dx14Ldhe8ZBw9qyMaf1/RY6ynmc0GMdXUnq+Asc0wCTbub61VEwsgNOA43c4sBc4i+bjiF7XXVd5WdocZKcdnR/wDcqvbKQR0mItzuND+rrNSU8krXNhaSL6XF+zVYwZyWSPLHWj0qc/ctw+2vp/lkrmgFzYLHQljrHuOPPkq1bs6VuRjOuuJo+Kz0W8NZSktjnkYD6Fw5n4CC2/aAsjJZlF5bqkEdLTwvb/BiafA4nD2LvweXKkt9JBOw8cOFw9dwqJEssznPc8F17uxWFyeOQWi5js75296GT9P7ueVfZ9ZOynY6RkjzZgeywJte1wSB4qdr8QU8zmOa9pIc0hzSNQ5puCPFftfZ1R0kUcn12Nd+JoPxQybCIiAIiIAiIgCIiAIiIAiIgKb/ANounf0dJMASxrntceALw0tvlxseKo81V/6fmv2Ht7ZcdVC+CaMSRvFi0m3cQdQRwI0VGbY8hlUHuNNJGY79VsjiHAciQLHvsEMYK0ZVj9AfNadYbuvz/orCf5GdqD0IT3Sn4hYXeSLag1hYe6QIMECv1g4W1BH5r6nkL9SB2D3qbf7o9p/4LB98LZpvI1tF3nCJo+0T7A1AQCHCL3F/isz5GFt8Fj2H8lZsHkNqz508Y+64/ELo0/kIk9KqHhH83IYaK8pj1W9w9y9m1Bzy7+7gp1vL5JZ6aMPpyagDzm2AeM9Q30h437FAa6jfEcMrHMPJwIQwbjZBzW2yYBlrjuv28lwmyD6w9ZWTC11jcFwORvw+OeazkwdiqZC83eG3bxOVh2/mteFsULciAbZuJGduOq5kjSb21d53bwIPZZdCPYVRLbo6acgaARuIF7aWFuCwDDUTjEATmbWHfotUyNcS3Ilut/zUih3B2i83FHKDzdZuv2rLfpPJDtI3+jiYCb2fI3I/duhkgsr2nIW61/0VznuzOv56K3oPIhWG2Oamb3GRx9rB71tR+QJ5/eVzR9mAn3yD3IZRSlLTuke2Ngu57g1o5ucQAPWv2ts+n6OKOP6jGt/C0D4Kvd0vI7TUU7KnppZZGZtxNYGhxyxWsTcd6skBCR6iIgCIiAIiIAiIgCIiAIiIAiIgCIiAIiIAiIgPh8YOoB7wsDtnQnWKM/cb8ltIgNF2xqc6wRfgb8l8DYNL/l4f5bPkuiiAwwUkbPMYxv2Wge4LMiIAiIgCIiAIiIAiIgCIiAIiIAiIgCIiAIiIAiIgCIiAIiIAiIgCIiAIiIAiIgCIiAIiIAiIg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307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5156200"/>
            <a:ext cx="2074863" cy="161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5156200"/>
            <a:ext cx="2500312" cy="159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1700213"/>
            <a:ext cx="1982788" cy="151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10" descr="https://encrypted-tbn1.gstatic.com/images?q=tbn:ANd9GcQ16TbJdaa5HtjiDc7_51Es39CO6437qtllLkLI1h_CopiaWRy3cQ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1700213"/>
            <a:ext cx="2014538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12" descr="https://encrypted-tbn3.gstatic.com/images?q=tbn:ANd9GcS2jU3MDI3FmPs1pfxbzyocgozxxwBJN3AswdSRu-8IYhC0M2UpF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975" y="3201988"/>
            <a:ext cx="1995488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4" descr="https://encrypted-tbn0.gstatic.com/images?q=tbn:ANd9GcRUiUYoUFr7c_awSugJAqPbOF7ioawiV5HHuS-V7w3YzxxTsypimA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5165725"/>
            <a:ext cx="2062163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6" descr="https://encrypted-tbn0.gstatic.com/images?q=tbn:ANd9GcRHNxBOu_7pPNEB5CT2J2GE_sr4IDswxPC2c9b4Oug0saySNubl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5368925"/>
            <a:ext cx="2014538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4"/>
          <a:stretch>
            <a:fillRect/>
          </a:stretch>
        </p:blipFill>
        <p:spPr bwMode="auto">
          <a:xfrm>
            <a:off x="115888" y="3295650"/>
            <a:ext cx="1987550" cy="176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Місце для вмісту 17"/>
          <p:cNvSpPr>
            <a:spLocks noGrp="1"/>
          </p:cNvSpPr>
          <p:nvPr>
            <p:ph idx="4294967295"/>
          </p:nvPr>
        </p:nvSpPr>
        <p:spPr>
          <a:xfrm>
            <a:off x="0" y="115888"/>
            <a:ext cx="9144000" cy="1487487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uk-UA" sz="4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Використання простих механізмів в побуті</a:t>
            </a:r>
            <a:r>
              <a:rPr lang="uk-UA" sz="4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Font typeface="Arial" charset="0"/>
              <a:buNone/>
            </a:pPr>
            <a:endParaRPr lang="uk-UA" sz="3600" dirty="0" smtClean="0"/>
          </a:p>
        </p:txBody>
      </p:sp>
      <p:pic>
        <p:nvPicPr>
          <p:cNvPr id="26627" name="Picture 3" descr="Ф-6-0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916113"/>
            <a:ext cx="6192837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1914525"/>
            <a:ext cx="2449512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775" y="4076700"/>
            <a:ext cx="2438400" cy="187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Ф-6-0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88913"/>
            <a:ext cx="7921625" cy="618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Місце для вмісту 17"/>
          <p:cNvSpPr>
            <a:spLocks noGrp="1"/>
          </p:cNvSpPr>
          <p:nvPr>
            <p:ph idx="4294967295"/>
          </p:nvPr>
        </p:nvSpPr>
        <p:spPr>
          <a:xfrm>
            <a:off x="214312" y="1196752"/>
            <a:ext cx="8715375" cy="5040559"/>
          </a:xfrm>
        </p:spPr>
        <p:txBody>
          <a:bodyPr/>
          <a:lstStyle/>
          <a:p>
            <a:pPr>
              <a:buFontTx/>
              <a:buChar char="-"/>
            </a:pPr>
            <a:r>
              <a:rPr lang="uk-UA" sz="3600" dirty="0" smtClean="0">
                <a:latin typeface="Arial" charset="0"/>
              </a:rPr>
              <a:t>ознайомились з </a:t>
            </a:r>
            <a:r>
              <a:rPr lang="uk-UA" sz="3600" b="1" i="1" dirty="0" smtClean="0">
                <a:solidFill>
                  <a:srgbClr val="C00000"/>
                </a:solidFill>
                <a:latin typeface="Arial" charset="0"/>
              </a:rPr>
              <a:t>простими механізмами </a:t>
            </a:r>
            <a:r>
              <a:rPr lang="uk-UA" sz="3600" dirty="0" smtClean="0">
                <a:latin typeface="Arial" charset="0"/>
              </a:rPr>
              <a:t>та їх застосуванням;</a:t>
            </a:r>
          </a:p>
          <a:p>
            <a:pPr>
              <a:buFontTx/>
              <a:buChar char="-"/>
            </a:pPr>
            <a:r>
              <a:rPr lang="uk-UA" sz="3600" dirty="0" smtClean="0">
                <a:latin typeface="Arial" charset="0"/>
              </a:rPr>
              <a:t>навчилися розпізнавати прості механізми в побуті;</a:t>
            </a:r>
          </a:p>
          <a:p>
            <a:pPr>
              <a:buFontTx/>
              <a:buChar char="-"/>
            </a:pPr>
            <a:r>
              <a:rPr lang="uk-UA" sz="3600" dirty="0" smtClean="0">
                <a:latin typeface="Arial" charset="0"/>
              </a:rPr>
              <a:t>навчилися пояснювати дію простих механізмів;</a:t>
            </a:r>
          </a:p>
          <a:p>
            <a:pPr>
              <a:buFontTx/>
              <a:buChar char="-"/>
            </a:pPr>
            <a:r>
              <a:rPr lang="uk-UA" sz="3600" dirty="0">
                <a:latin typeface="Arial" charset="0"/>
              </a:rPr>
              <a:t>о</a:t>
            </a:r>
            <a:r>
              <a:rPr lang="uk-UA" sz="3600" dirty="0" smtClean="0">
                <a:latin typeface="Arial" charset="0"/>
              </a:rPr>
              <a:t>знайомились з умовою рівноваги важеля та поняттям </a:t>
            </a:r>
            <a:r>
              <a:rPr lang="uk-UA" sz="3600" b="1" i="1" dirty="0" smtClean="0">
                <a:solidFill>
                  <a:srgbClr val="C00000"/>
                </a:solidFill>
                <a:latin typeface="Arial" charset="0"/>
              </a:rPr>
              <a:t>момент сили</a:t>
            </a:r>
          </a:p>
        </p:txBody>
      </p:sp>
      <p:sp>
        <p:nvSpPr>
          <p:cNvPr id="3" name="Прямокутник 2"/>
          <p:cNvSpPr/>
          <p:nvPr/>
        </p:nvSpPr>
        <p:spPr>
          <a:xfrm>
            <a:off x="0" y="214313"/>
            <a:ext cx="9144000" cy="769937"/>
          </a:xfrm>
          <a:prstGeom prst="rect">
            <a:avLst/>
          </a:prstGeom>
          <a:gradFill flip="none" rotWithShape="1">
            <a:gsLst>
              <a:gs pos="92000">
                <a:schemeClr val="bg1">
                  <a:lumMod val="85000"/>
                </a:schemeClr>
              </a:gs>
              <a:gs pos="9000">
                <a:schemeClr val="bg1">
                  <a:lumMod val="85000"/>
                </a:schemeClr>
              </a:gs>
              <a:gs pos="51000">
                <a:schemeClr val="bg1">
                  <a:lumMod val="8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txBody>
          <a:bodyPr wrap="square"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uk-UA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Сьогодні на уроці ми: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6" descr="Ф-6-0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1412875"/>
            <a:ext cx="3833813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 txBox="1">
            <a:spLocks/>
          </p:cNvSpPr>
          <p:nvPr/>
        </p:nvSpPr>
        <p:spPr bwMode="auto">
          <a:xfrm>
            <a:off x="4572000" y="2717800"/>
            <a:ext cx="4143375" cy="222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000" b="1" dirty="0">
                <a:latin typeface="Calibri" pitchFamily="34" charset="0"/>
              </a:rPr>
              <a:t>Виконала: 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000" b="1" dirty="0" err="1">
                <a:latin typeface="Calibri" pitchFamily="34" charset="0"/>
              </a:rPr>
              <a:t>Рожкова</a:t>
            </a:r>
            <a:r>
              <a:rPr lang="uk-UA" sz="2000" b="1" dirty="0">
                <a:latin typeface="Calibri" pitchFamily="34" charset="0"/>
              </a:rPr>
              <a:t> Людмила Олександрівна 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000" b="1" dirty="0">
                <a:latin typeface="Calibri" pitchFamily="34" charset="0"/>
              </a:rPr>
              <a:t>вчитель фізики </a:t>
            </a:r>
            <a:r>
              <a:rPr lang="uk-UA" sz="2000" b="1" dirty="0" err="1">
                <a:latin typeface="Calibri" pitchFamily="34" charset="0"/>
              </a:rPr>
              <a:t>Томашівського</a:t>
            </a:r>
            <a:r>
              <a:rPr lang="uk-UA" sz="2000" b="1" dirty="0">
                <a:latin typeface="Calibri" pitchFamily="34" charset="0"/>
              </a:rPr>
              <a:t> НВК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000" b="1" dirty="0">
                <a:latin typeface="Calibri" pitchFamily="34" charset="0"/>
              </a:rPr>
              <a:t>Уманської районної ради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uk-UA" sz="2000" b="1" dirty="0">
              <a:latin typeface="Calibri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000" b="1" dirty="0">
                <a:latin typeface="Calibri" pitchFamily="34" charset="0"/>
              </a:rPr>
              <a:t>Зміни: В.М.Данилюк</a:t>
            </a:r>
          </a:p>
          <a:p>
            <a:pPr lvl="4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000" dirty="0">
                <a:latin typeface="Calibri" pitchFamily="34" charset="0"/>
              </a:rPr>
              <a:t>				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0" y="214313"/>
            <a:ext cx="9144000" cy="769937"/>
          </a:xfrm>
          <a:prstGeom prst="rect">
            <a:avLst/>
          </a:prstGeom>
          <a:gradFill flip="none" rotWithShape="1">
            <a:gsLst>
              <a:gs pos="92000">
                <a:schemeClr val="bg1">
                  <a:lumMod val="85000"/>
                </a:schemeClr>
              </a:gs>
              <a:gs pos="9000">
                <a:schemeClr val="bg1">
                  <a:lumMod val="85000"/>
                </a:schemeClr>
              </a:gs>
              <a:gs pos="51000">
                <a:schemeClr val="bg1">
                  <a:lumMod val="8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txBody>
          <a:bodyPr wrap="square"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uk-UA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Дякую за увагу!</a:t>
            </a:r>
            <a:endParaRPr lang="uk-UA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Місце для вмісту 17"/>
          <p:cNvSpPr>
            <a:spLocks noGrp="1"/>
          </p:cNvSpPr>
          <p:nvPr>
            <p:ph idx="4294967295"/>
          </p:nvPr>
        </p:nvSpPr>
        <p:spPr>
          <a:xfrm>
            <a:off x="214313" y="214313"/>
            <a:ext cx="8715375" cy="58069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Механізми</a:t>
            </a:r>
            <a:r>
              <a:rPr lang="uk-UA" sz="3600" dirty="0" smtClean="0">
                <a:solidFill>
                  <a:srgbClr val="FF3300"/>
                </a:solidFill>
              </a:rPr>
              <a:t> </a:t>
            </a:r>
            <a:r>
              <a:rPr lang="uk-UA" sz="3600" b="1" dirty="0" smtClean="0"/>
              <a:t>– пристрої для перетворення руху й сили</a:t>
            </a:r>
            <a:r>
              <a:rPr lang="uk-UA" sz="3600" dirty="0" smtClean="0"/>
              <a:t>.</a:t>
            </a:r>
          </a:p>
          <a:p>
            <a:pPr>
              <a:buFont typeface="Arial" charset="0"/>
              <a:buNone/>
            </a:pPr>
            <a:r>
              <a:rPr lang="uk-UA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Прості механізми: </a:t>
            </a:r>
          </a:p>
          <a:p>
            <a:pPr>
              <a:buFontTx/>
              <a:buChar char="-"/>
            </a:pPr>
            <a:r>
              <a:rPr lang="uk-UA" sz="3600" dirty="0" smtClean="0"/>
              <a:t>блоки </a:t>
            </a:r>
          </a:p>
          <a:p>
            <a:pPr>
              <a:buFontTx/>
              <a:buChar char="-"/>
            </a:pPr>
            <a:r>
              <a:rPr lang="uk-UA" sz="3600" dirty="0" smtClean="0"/>
              <a:t>колесо, </a:t>
            </a:r>
          </a:p>
          <a:p>
            <a:pPr>
              <a:buFontTx/>
              <a:buChar char="-"/>
            </a:pPr>
            <a:r>
              <a:rPr lang="uk-UA" sz="3600" dirty="0" smtClean="0"/>
              <a:t>важіль, </a:t>
            </a:r>
          </a:p>
          <a:p>
            <a:pPr>
              <a:buFontTx/>
              <a:buChar char="-"/>
            </a:pPr>
            <a:r>
              <a:rPr lang="uk-UA" sz="3600" dirty="0" smtClean="0"/>
              <a:t>гвинт, </a:t>
            </a:r>
          </a:p>
          <a:p>
            <a:pPr>
              <a:buFontTx/>
              <a:buChar char="-"/>
            </a:pPr>
            <a:r>
              <a:rPr lang="uk-UA" sz="3600" dirty="0" smtClean="0"/>
              <a:t>клин, </a:t>
            </a:r>
          </a:p>
          <a:p>
            <a:pPr>
              <a:buFontTx/>
              <a:buChar char="-"/>
            </a:pPr>
            <a:r>
              <a:rPr lang="uk-UA" sz="3600" dirty="0" smtClean="0"/>
              <a:t>похила площина.</a:t>
            </a:r>
          </a:p>
        </p:txBody>
      </p:sp>
      <p:pic>
        <p:nvPicPr>
          <p:cNvPr id="4100" name="Picture 9" descr="http://masterin.com.ua/wp-content/uploads/2012/12/40-020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6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357" y="3645024"/>
            <a:ext cx="3690937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http://img2.wikia.nocookie.net/__cb20130710071315/walkingdead/ru/images/3/39/Double-Open-End-Wrench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8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357" y="4971335"/>
            <a:ext cx="3607004" cy="1797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029.radikal.ru/0811/a8/55ddbfab85b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87824" y="883930"/>
            <a:ext cx="4136650" cy="4087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Trier Bahnhof Triebachse Baureihe 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060575"/>
            <a:ext cx="6161087" cy="462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Місце для вмісту 17"/>
          <p:cNvSpPr>
            <a:spLocks noGrp="1"/>
          </p:cNvSpPr>
          <p:nvPr>
            <p:ph idx="4294967295"/>
          </p:nvPr>
        </p:nvSpPr>
        <p:spPr>
          <a:xfrm>
            <a:off x="214313" y="214313"/>
            <a:ext cx="8715375" cy="17748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Ко́лесо</a:t>
            </a:r>
            <a:r>
              <a:rPr lang="uk-UA" sz="3600" dirty="0" err="1" smtClean="0"/>
              <a:t> —</a:t>
            </a:r>
            <a:r>
              <a:rPr lang="uk-UA" sz="3600" dirty="0" smtClean="0"/>
              <a:t> простий механізм, призначений для перетворення поступального </a:t>
            </a:r>
            <a:r>
              <a:rPr lang="uk-UA" sz="3600" dirty="0" err="1" smtClean="0"/>
              <a:t>руху в оберталь</a:t>
            </a:r>
            <a:r>
              <a:rPr lang="uk-UA" sz="3600" dirty="0" smtClean="0"/>
              <a:t>ний і навпаки.</a:t>
            </a:r>
          </a:p>
        </p:txBody>
      </p:sp>
      <p:sp>
        <p:nvSpPr>
          <p:cNvPr id="5124" name="AutoShape 5" descr="data:image/jpeg;base64,/9j/4AAQSkZJRgABAQAAAQABAAD/2wCEAAkGBxQTEhUUExQWFRUXGBwYGBgYGBgYGxoYGBgaFxgcHRsYHyghHBwmHBwcIzEiJSkrLi8uGh8zODMsNygtLiwBCgoKBQUFDgUFDisZExkrKysrKysrKysrKysrKysrKysrKysrKysrKysrKysrKysrKysrKysrKysrKysrKysrK//AABEIAQ0AuwMBIgACEQEDEQH/xAAcAAABBQEBAQAAAAAAAAAAAAAAAwQFBgcCAQj/xABPEAACAAMEBgYGBwUFBAsBAAABAgADEQQSITEFBkFRYYEHEyJxkaEjMlKxwdFCcoKSorLwFDNiwuEkU3Oz0kNjo8MVNGV0dYOTpLTT8SX/xAAUAQEAAAAAAAAAAAAAAAAAAAAA/8QAFBEBAAAAAAAAAAAAAAAAAAAAAP/aAAwDAQACEQMRAD8A3GCCCAIIIIAggggCCCCAIIa27SMqSt6dNly1zq7qowzxYxBPr/o/ZaVfjLDzB95FI84CzwRRLT0sWBTRTMmtulqrHnVgF50hCf0uWNFvOk5BsvdXU9wVzXlWA0KCM7snS3Z5mVmtKr7TCWK8r9ce6Ep3TNYgxRZVomMNiBGp3m/QeMBpMEZ9J6WbKfWk2heUo08JlIk7J0kWB6AzGlk5B0YV+6CIC3QRG6N09ZrQaSZ8qYfZV1LfdzHhElAEEEEAQQQQBBBBAEEEEAQQQQBBBFa131sSwyScGnMDcU1oN7NuUeZw3kA81k1lkWNL01u0fVRaF230B2DaThGRa0dKM+YG6tupQfRl4udgBcYg13Uzioaa0u093mziXJxZ2FANwxphsAA7oaWOwF361z/hgZBdhowwJ7hygF5l+d6W0k77rNgMzVj9Ju/Kng1M1p5uyzclDBnpi3Ba5CO7YhmP1CVoP3r4k/Vqce/w3w9tLrIlZYDBQMKnYO874BjNmLIUJLALn1V8izUz95hWyaNoesmm852tSi8BsEd6IsJxmTMXbPhwHAZQlpWcXbqVBGRc4eqclFD9Ljs74BGYzWglVIEoZsBi1DsNcvCsOJctUFEoB4Vhwkq6t1QKDPd3YbP6b48diMaV7jj4MAPOAQc0xGP62HLzEcd5JHHH3+4woJQzAz5V7xv40jmZh3nZ8YDtWK9oGhGINaZfr9UjQNS+kmZKKy57GdL31rMXLIn1hTYcc8dkZ0FrxO/dy2R3+z1zJAgPqWxWtJqLMlsGRhUEbYXjBtQNb3sMy5NJazOQGzqhwF8fEDMU3Cu7SZoZQykFSAQRiCDiCOEB3BBBAEEEEAQQQQBBBAYCP09pZLLIedMyUYDazHJR3mPnbTOk5tqntNmdp2NTjRFFMFBxNANwi0dKes/7TO6qWaypRIGwM2TNXdsFK7TtimTnMqU0wmlB2Qo+kcAKmt7HcBANZln6yYVYm5KKlqKcSclrWrHkNvJ5pK09XLLhaE9lcMWYjDD57sod2Cy9WtwrRvWcjK+2JAJJJplXhnDAr19qI+hIFO+Y3yFfu8YBxoqyiWtCaue05zNTt/W6GEz09oPsSjdHGZ9I8h+sYlNKWgSZLsoxyXbVmwHf8hHOibD1aAZkChO9zi/4sPswHmkJvVy2cEAKN1anIAYjGtIjtFySKu2LE1J3s2zhQEDmd0KaX7c5JeJCjrGFaDMBFpTGrYc4Wtl2WEStTmcCak5mg3mp8IDmUqMaXwTuExvcDHloS6bt4kbQ2Pgc/GvKOpFplEFWuHCpRloTyb5Q3kjcD3Vr7/nAKI4Ha2bf1vhuWxJOZ8twha0Ns3Y89nzhACAcyErQjH+mfz8IctKAwJ+H9fdC0izlEpkTiYbzZiqSCyqdx7Td53d0B4eB8absNmHOvKNP6IdYyCbFNbIFpBJ2Zsg5docL24RmSlG9Ugnw8ocWW0tKdJiGkyWwde9Tl3HKnzgPpiCGeiLes+RLnJ6sxAw4VFad4OHKHkAQQQQBBBBAEVXpG09+y2RrppMm9hN49puQ27yItUYR0p6cE61st6suT6NQMasPXoBiTeww9kQFRWU7NUFVxzYVPIA0Hie6OJhXr1V2qkpetmM5oAa+jFBRQakbKkGmMObD1rerLEtfbmHGn1Bj4kR1q0t9Zk5hUzXB7VCaKKLkMNp5iALXpAmW8xKrLVSesIoWOwIDvOF4im4HZ1qzYikgE+s3aata1bHbwu+cI60zL3VSdkx6udyKRWviPCJ6ySmugt2RsXcK1JJ47tg4wFf0s9+1SpeYlDrWGwvlLB50+9E2srsgFiKZkYd554mITV9OtmTJx/2kwsNno0FJfdiQfsw71pJWzsQzCpCALQFi2FKkHC7eOGOEBG6AQOzTBXtuWFSSbiEqgJYk5n8Ahf8A6Ql3iTNljHeKjdXHdSHFgkBZVBuEsEbQuB53i5rCwljIKKbsPdlAMdK2gFFAKuCcCKMKDxEIWcYcIStAXrGuqoyGAAx5ZwvsA8e7M+QgOLl7Dbn4/wBId6Js+JZsl9/694hlJON7fFm0Po9psyXITNjjwJN6p+qAT9mAlNXdWWtXbmMZcoHtEYMx2qp2cW2bMcRd9HaDscpLkqTKC7eyrE8WZgSx4k1jybZpTASAxVZfZC4itOO07YjbZo95BvoxI93fwgGWtWoEuapmWZRLmjG6uCPwpkrcRQb94zZCakMKTENGBwOBpyIOBHyjctC2/rFxz2xROlPQfVutsljBjcmgDbTBuYFDxC74C09Dek70ibIJ/dtfX6k2ppycMftCNFjBujTSHU2+Vj2ZlZRr7L0KU49YF8TG8wBBBBAEEEEBG6yaT/ZrLOnbUQlRvY4IObEDnHzrJvMxJNSTiT5n9GNV6adJlLPKkKaGbMvMN6IP9bKfsxk9l0Usz94zuPYqQvggBPOA603bUWRMRGvzGF0AGoFSA1SOyDQnA4xKWSwmWB2yQAAFwoMMTvPPAbIiNMyEWbZpSoqIC05gAPoDsk3c8axKuXtH0XlWcYteqrzANgGaJvJoSOEBE2M9fbnZTVJYVARkTW+2I7mHhE7rJaeqss59t26Kb37I8K15RE6g2estnpS8xam6puqBwAU+MO9cO0bNI/vJwJ+qmf5q8oBfV+RckhWPqKqmuwhAzcu1T7MQ+ntJrMmyVlElJd6a7XSAQqkLdJFCPWFRgYtdkAMtSR6wLY/xksPIxV7Y/WW+adi9XJFcagnrJnkGgHlps0x1RVcIwxZrtcaUNBxJPhDGZo6elWNqqBsMpR7j7okLRbpKM3WTVVsBS/Q0peGAx+kYYW7SUmZLIlzAxOFLxr90/KAjJeeJrXGoqO/A5QtOagPdT7x+QjyWlAI8tBwXiSfCi/OAV0bIvso449wxMal0f2MKJ1qIrSiJ9ZgL3ldx4mM30OnrtwAH2jnyEbLo2ydTZbNKpQkhmHE9ojlepygGNsWrv9Y+FTDrRc8zQ0uYDgD2mGF3eTHk2z1q3efnFbdHaY1HYqThjs/W+AkNW3l/tJlpNLGpHq4UHPKLVpvRwn2eZKYikxStdzfRbk1DDHV/RKyEMxsGbyX5mJdjeU02jAQHz5Y2eW4qSrymK/VZTVeYYeUfTdhtImy0mLk6q47mAI98fP8A0h2HqdITKYCconDgxre/Er+MbB0b2zrNHyd6ApyUm6Pu3YCzwQQQBBBAYDCemHSF/SBQBn6pES6ovYkdYcMsnHhEDZntDAdXKWWvtTjjTb6NPiYXt1oNot06bWoaY7A54XiFw3XaeEP51oly6GY4XDKtCaY4KKsTTdXugIPRUstb5l8lzKQLfIoTeF/IYChqBQeMS2tM/q7JObGt26N/bIT+aIfViyGY09yzKHmsTdNCVJqBeGQ7u6JDXY+hlStsyco+yKk+d3xgO9WLI4RE9VECknIu1AQuGSgkk76qMqgtdNEvpAKv+ys7EcHmEqPzLFssMqktaZUqO4kkeRio2Fest9pP+9RP/SF4j/h+UBZZ8s0uyyAclJxCjIGgzoNlRFM1YF4lybxZ5sy8dpF2XUUwHrtQRadOW5ZMl2ZlBKtcBOLNQ0AGZx3RXdVJdyVX2Za4cSZjt/LASciyKQWMsFmJJJC4iuGJxpSnhEbpohbougA5gqpHx3w+awWi6oNou0AFElqBhhm1TEZpKWwYBnMxgNqqD+GgrygG5wHCEJw7QG5VHOlT5kwvNNRQbcPHCG016ux4nwrQeUBZNWrF1jSUpW/Mqfq4L7qxsmkTWcg3At7/APSIzbUCzVtEqv0UB5nE/m8ovOlpvbnH2VC+N0H3mAY2+03uwvq7Tv8A6Q71f0WGN5vVXzPyhlo2xGa4UZDEncInNLzxLTqUww7VNg9nnmYBlpfSxdrqUug4Hfx+UP8ARDFSoY1Zse4bPHPkIhtF2S/MG4YnuianJdm84CldMtkCrZp9MVmNLPc4vj8r+JiX6E7XWzzpXsOG++t3/lmHHSpZOs0dONKlQkwcLrhW/CzRAdCNo9PPX2pav4MP9cBr8EEEAQw0/bOps0+b/dyncd6qSPOH8VjpLn3NG2k71C/fdV+MBhGjdG9YamZNWnsMVr4Y+cSr6Ps8lJkwSwzIpYs3baqjazVocIZaJt0hQQ0xK7VrU/dFSfCOtMaaWZZpoRJiy6XTNZbqgMbvZBxOOFDTnAI6p22XZ7GrOcSSQgxdjXJVzOcI6RSabVZWn4O5Z7gxEtEoVQcaVLHae6J3VfRyLJlOVBe4MTjSm7dEZp2dXSSVBIlyCSBmb3WefaHgIC9otAAdlBFA1Im33d9rzZkzwA/+2Li0xkkO8wgPdZ2oSQpC1oCdgApXCtCdsVXo8keiVtoVvxuB/wAnygJHXMKlknPdF9lWXepjRmApXOgqTSGehOzZnLYgUXAEmglywRQZmpaPOkOWepU32o0xUCCl0k3jU4VJwwxphlD3RIPUAKPWnMMcPUmtw/g3QHM62mv/AFSbdpizCWoptzapPDOK9bp4aaT6oyGK/wApIi4aYZhLNSMjgAcOdfhFJlLUnaIBVfXUcR5Y/CI9ann8Yd0ocNgY/hI95hOxLWYg/jX3iA1Xo+k+mc/rcPhEvJVpyz2X6c0Ad16vupDLUVCJc1xnTDvziQ0PPWXNWxqATLl3pjVyc0IFNtQc9gu74CaQLZpXZxOz+Jtp7hFctE68c6k+ZMTOtQIRGGS9nx2+Pvhhq9YyxMw+qvq8W38vf3QEro2R1d1dpxbvOFOXvhzb07QPAQgjUNeMO9IjFf1tgGmsVlM6xTpYxLSZijvuGnnSMw6G7RdtyAZPKZTyF7+QRsFnFUAOV6njhGJdGKGXpCzgnJ5iHkrD4wH0JBBBAEUXplm00fd2PORTyDP/ACxeozfpxelkkAYkz8q0ylv84DPND2eXdBKAnipPwjnXhyLDMwoCUFNvrqRlgMt8c2G0Twqqkla+00zADeRdFe4GI/XKXPFnUzpiNemKt1FIUEqxqCTUkU21zMBZ9CTDcC3CFUUqaYnhTZniYgpHa0xN3KiD/JPxMTlqtvUy5aqL01wBLT2jQEk7lXNjsHfEDqzKK6QtCs19hdBY/SYqXY02CowGwADZAWnWPCyWj/BmeaMIiNSUpJH+Gnm81vjD7XCcP2GeQagqACDvYL8Yaal/uB9WX/lK3xgIvXTSKTGkSkJYraFvEDsgjslbxwLdrIVptpEtKlM0iSFcoS1SVArQhyabicq8YjdeMJ1hUCgExmoMhQy4l9GJWzWav92pNP8ADHzgGOktDJKVpt+bMbdMmMyjZgCdvE+EVyQxJJUAcMfIkk+cWPWK2yerKCZLL5Xb6s/OpJ8YrtiXbAEw54U7B8yo+MGiD6ZOfkpjq0nBvqgfjU/CDQY9Mvc35TAbFqtel2NnVSzYkKM2KqSAO84c4QsFgmS9JW2eVbqzLQoaet6NVIG89g+UK6u227+yyP7yXOc76qVu+QbxixizEYkksc8SRjsAOAA4DfvMArMQTZd1lNGGI/W0GF5FmCqFUUAwAiA1O08bS9oU3bqO3V0rW6Dd7XHCvOLSYCImQ7t3qqf1kDDe2DOHFq/dIe78sApYz2DwIjGtVRc0sF9m1uPF6Rsdi9R++Me0UKaYcf8AaBH/ABjAb3BBBAEZj06PSRZsaelb8kadGY9Of7mzf4jflEBSbFPVJas7hBhiSox+1ELrhbJcyVLEsk0nLViGocwVDNmca0yoDElorR0qiv1KljtN0040J9wrCGvgPVSK0p164CuFAdu7ZlugJ/R+jZaEuAS7DFmJJocaAnIY5CKvo+W7W+2KjXSZire2hbrh6cbtabjSLdYA9O3TECgGwfP5RWNW3DaRtbKQQZuBH1ZogJbXlQLBNAFAOrAAyAE1AAI51M/cngZY/wDbyT8Y618P9hnfY/zUjnUv9y/1pf8A8WzwEPrZaOstlnW6yhGYXmFA57JNzeFpQnfE3LsSzJFmRxVRKU02GiIMQcxjEXrsP7TY/wDzPcsTdjUGVZwa06lciR9GXtEBB6csEuShMoNLN6puu61J4A0pwiEs6k9q8an9bIsGsU6SQVVpZcZgFS3ljFfsaYQHc8m61dy/mhTQn7zfRWPlCVo9Vvs/mhTQ3rn6je6A2HVvRRM6z2gkXUklAMa3mY1PdQxap+cRerZ/s8o7QB8flEjNOMBD6laCNmNoJp2prFKf3ZYsK8flFkEyh+B+EN9EljevClGNOKilD5mIe1u6TGOIqTnkRs4GAkrdkYVtR9Cn2fyxEDSqk3H7O47PHZzw4iJG1zgZagZgjyXOAXsP7t+/5RkVhP8A/Zf/AMQP+cY17Rw9G3ePhGOaI7WmT/39j4TSYDfoIIIAjM+nRP7NZzlScccs0PyjTIzvpvlE2GUwFbs9fAy5ggMx0dZphUHr2VKZKqqfv/0hhrfYpcuRLZCzEzkBdmZqgBsKnA4gZboW0ZpG7RepmM2whCR94CE9b5s2ZZSzyerVWBALgtX1QezUUxyqNmcBO2y3NMCyLO1JjijvsloMHPFswKbdoMRGrdnWVpC0S1FFUqFGdAJT0784s2iwoQFVC3sTTaTmTvMVVLWsnSdqdq0Cq2GJPYQUA3m9TnAT2vK1sM77HlNQxxqT+5PHqj42eSPhCusiO1gnB6X+rLMBkCCGIG8ClK8IR1Jb0A+pLP4Lv8sBEay25Jtqst2t1XZbxUhWJKg3CfWC0xOWIpWJj9iWdIsysSVEtThgG9GooQcxjWndDDXpaTLC2wTSviZfyMSVhZRZrPfICiWoNTQYJtNcsNuEBEaa0dLlIervIa1IWY61JzNAwHlERZkriSxO8kn3xM6Vt0qYrJLZdn8IrngTQHDdEPZVCmhoDy98B5afVbuHvjrQzek+w35SY8tWTfV/nWPdCfvV7m/IYDVX0m8qxhpbXSps9cAeyZhDDHeMOcSeu9vmSLMzy3ukuiqaAlQzCuefZqOcRmitG9dIAJNGVWG3GXNJOH2fOJzTmjv2lJksvdDMjJhW4UIPOpHnAWPRcwNKDD6ShvEV98ezUBFCARDWxuJKIjNiFArTOmcOLwYdkg9xgKlrDYbr0lgnCpGdD3wjoyfOTslC6bs6dx+GUWWdZyOP63QgssXjTDhl5QEjo6cpQLiCSMwRUAjftEY1qc1/S0tvatUxvzNGyhgqhj9E3vAEnyjGeilC9vsxOY6xz39W8B9BQQQQBFN6XJF7Rc8+wZb+ExQfImLlEHrzZjM0fa1AqeomEDeVUsB4gQGC6Emm7l50+EK62ozWOaK19WgA/wB4vfWnCkQejpUw1EuaUx9m98R8YkrVo9kkTmadMd+rYgkhcQppS6AeVaYwE5oWeWRcroFAwobxrTDHZTHDPbEJMs4/6UdiRQrKNDtxSlO65DvVW2KLGjMaBQa8LuHwiCtdpc2uTOdaCajFVP0VUNcBG/ANXe9NkBeNOG9Zp4GZkzKfcaIzUtCJCmoIMtMtlGmH+YDlEvNF4MN4I8cIpvR9OwA/hcE7aq0sjycwEnrpfYyBdAQTko9cS5BOWxaDPaac35koZUpXFVWYcMcCOsVcsYY6942MkZq6Ed9afGOdGNSzG4ASr1Va0HaYOO7B4DrTElerIVAB9VR78Yr9iUbh4CJe2yrQwJZ5YFPUCEjxvA1iGs169mo30B+JMApaFArQYFWw7qH4Qro6TcmyzX1thwOIp8Y5nLWg31HipA84Sssw1lkiiggig4iuO/CA1nQGkLkiRT6LsCP4cz+fyix6f0itnuejZ79aFbtABTMsRsIigaEfBhuPzi7zpQtFiBOLSz7sD+Ej7sBIy7kxFbOowNct45HCG0+xV9VqH9bob6BaiMmV0gjuOB8wPGHdomHYYBhZbdaAzKQzqOAOXfjDyyaR61rhlupyFRVfPKFNESj1hbcKeJj2XKrOZjjUwHOtPobFaGBxWRMpQUoWUqPMxQOhmyVtt4j1JBPMlQPJmi1dLFs6vR8xcjMaXLH3usPkhiN6FbP6S0v7Ky08S3+kQGrQQQQBHMxAwIOIIIPccDHUBgPlWos855cxqXGKE4gVRiuY4jKsSFl0zIYlUvOxFDdRjXDa1MfOJPpNsXUaSnUoBMImKN99QW/HehjZJxoNnf8AoQEXqxYkmSyjMzLLdlu1uq2JILDPlXbjWHGuIo9lmezMKnua78AYS0MWlz7QiXTea+Ca0AapJoMyDhTDlD7XGWGs1dqurDzB8iTygJfRE1mUu2BY4Ctbqr2QOdC32qbIrmrK9XPmy/ZnOvIqx/kEWDRk+spTw/rFfJuW6dsBMuZ3js3v5oCT1msSvJmu1SyoSuJotBXAZY0zz8qM9BTP7OxrjdVu4iWq+9DEtpIM0tkUKSwKm8SBdYEE4DOK7q7aBdCnAFCKbrjUP54B9bdKSV7LTKnHbUVGeI7NeAiHk2tL1b6kd/wiTRAqi6tMADhTLDbEdNmkNs8f6QC06aMDuIPn8oSlDsHE4G7TZga48cTCk3tKd9DDMAs5A+ka8MRWvKsBe9Az+2eIr4gH5xoGqNoF55RydfgQfI+UZfq5OxlVw+hzqUHvEXbRc+5NRxsIr3bfKAmbItybdPFD35D8QEOSa1MGsMq7Nvj6QDcxn8Dzj09pgF+lQjuOPxgJGwrdlk78fgPjCejhVqx1b5l1Ao24eEdaNWikwFB6Y7aCbLIrm7zTwC9hT+fwMWPoast2xvMIxmTT4Kqj33ozbpCt4naRnUxElVkg7yPW/EzeEbRqFYup0fZl2mWHNc6zPSU5XqcoCfggggCCCCAyPpz0QCZFooCDWS1dtKzE/n8oyyz2KXXGWD34+8x9Ha/aJ/abDOQLecC+gpU3kxoOJFV+1HzclnocJkwA8QfAsCYBwFEq1oVACzJZFAAMV4DDKkPbXZWtAeoZVVGEsHa7KQWIHDAV3nDfG6UYy5SMHc3HUmp2Yg7KVxiwSLWGyNTmecAx1Zto/Z1LH2R3sTcHuEIaeSlplH25by/A1/mhLQkoJOmSz/s5hZe51NOdD5w71nHolmbZcxW5E3T7/KAk5M68qtvAPiKxW7Cbk1xs61qfVepHmB4RL2dgyFTiKkHiD2gO6hEQtuUS55ujAywwAoO1LatB34QD2dfN4AqtDgaVOPay7jSI60yXri4PctKcBj74k5jCueBApjSpyPldiOtNsl+0M6UFSajPAYiAXkrSmJPhDNGusp2DDwJ/pC0iYCMAfAj3wja1z8eRwPugJTRVqzI7JDXhwD5d+IBjSZbgkMuCuA4G4MK05ZcoyyxzauNzi7Wu0DA02ZUEaJqvO62zEfTkGtP925LeT3uRgLzafS2SW+1MD7j/ACmOtDCqhj9Gq+dfcacoT1ZmB5cyWeB5MLpPLAw1s8xpQmoRQih87ppzIgHdpnX5lBswh7pG2rZrPMmtlKRnI33RUDvJoOcM9DSam8YqXS9pmiS7Gh7U0h5lNktT2Ae9hX7HGAzzRNme0TkFfST5tSdhaY1KnmSY+n5MsKoUYAAAdwwEYd0VaM623o30JKs/AkC4g8WvfZjdIAggggCCCCAI+cekHQZsltmKtVRvSJh2br40G6hqvLjH0dFG6WtWv2qydYgPWyKsKZlDS+BvyBp/DxgMKCl1KlxQ7Lq0rsrWuFY70DbB1IvmhTA1zqPMmG0uqnFqchHsib1VophdmLUHD1sa5bf6QHc6cyzpc1hQTa4brt3qweNBXmYnrUgmS2TY6kfeFAYitNoZkkgestHXvXH3Vj3ROkb4UAfRqTuxoB35+HGAT0HPJQA5gXTwZDQ8zXyhPTdQUmUFEYCtTUX8DhlTAeMct6K0ONj+lHPsuO/PxEPNIANLdWIAKkVJoMsDXvgG6AFVqK3TT+UHnh4x64FKAU5Uhro2deTPEjEjYy0BPu8I9ZZjAdoJvoL35soBSWTHNpStPDxy844lSKH94zcx7gIXZQRSAZyj2cKVU1G/DH3RbNXNM9RaJc0Yowow3q3rd5wr3qIqks0cHfj3Hb8YeWHEXcqdpfqnPwMBvmibPJQ9ZL9V1oCpJBVqGu6kPLVZq1NQysMeB4cwDGS6C1qnWXAL1srbLJow4oxwH1Tgd4xrOzOlGTSgs9or7LCWor3hyfKAumlNJSrJIabMNFUZbWOxRvJjDtI257RNmWiae3NJCj2RuHBRgPGHmm9Mz7a3WTzclJUqgrdUc822Xj5CELBZWnTURM5jLLlimArgCeAzPAQGtdDmiersrziKNNagrh2JdVH4i+O0UjQIbaMsSyZMuUnqy0VB3KKQ5gCCCCAIIIIAjwiPYID586StVDY7SWSokTKsm0Ka4rXZQnAGuBWKVbpZaXXMr2kwIx2413fCPqLWfQMu2yGkvgc0cDFHGTD3EbQSI+cdO6Jm2We8mbQOh3GjKfVYHap34ZHAUgG+i7QHQMOfeM4ZaKmrLmFAew1WTdSpHvrCCsJMzEejmYEY0DE7jw+MPNKWa9LBQUaXioG7auH68YBbTa1QTB60s3u9fpDwx5QpZpquoyIFKbfqnwhLR9sE1a7KAHica8v6wxs56mYUJ7JxU/wn5QHUwdXOO5+2v1hg45jHnDl5lDgt6uIpSnHM8a84S0pJBW8KBxQqdpIyHGuOEFlm3kBGJGIGXL4eEB25mn2F7yW+Udoh2mp24UHh/wDseS75xqqjgC3nh7o9NARfYk7Advcq5wCM9N23EfH5x4k1rwbd+vCHLio3bv1shs3hvG4wE3Z5ocVHMbv1vjybNI+iTETKmlRVTQw6l28n1qZ0wqPcYBzMY1qxFACKd++NE6HNB9ZMa2OOwlZcqvtn125L2eZ3RQNVtBzdIWkSk9WtXamCIDi1N+wbSSO8fSOitHS7PKSTKF1EUKo7tp3k5k7yYB3BBBAEEEEAQQQQBBBBAEVzXXVCTpCVdfszFr1c0eshOY4qdo9xAMWOCA+XNZtVJ1jcyrShCtW7MBLS3oM1LbeBFREHZZ7SyJTYn6DVoGHfv/Xf9cW2xy5qGXNRXRsCrAMD3gxnusXQ9ZJ49CzST7J9InfQkMD9rlAYLMVpLdYMQfXAFKGuJHCHloUT5YKmhBqjcR8DlF4t/RHpGUCJRk2hNgVgkzmJlEP3ors3o/0jIqVsk0jMpQP4FCcYCEsFsvdlsGXChjid6Ni+FxjjT6JO3uMPbdoKfgz2efJmDa8mYuR2krQjiIYtPI7M5buypFVPy5wCzMM8SN1SR4DOPZbeytDyFfu1MRr+j9VgyHZXLuJzhRLWhob3IkinLb5wEgJuNDnsA+XxPlCisDtx8ajj84aypitkw5Y+75RM2HV20zv3UicwO0S2P4qU8TygIuZL3Gnn5xIaD0RNtU5ZMkXnbyFaMzHYBXP4xd9X+ii0zaftBFnTvDzCOABIHeThuOca3q7q7IsUvq5CXQcWY4sx3s233DYBANtTNV5dgkCUmLnGY+1mpTko2D4kkz8EEAQQQQBBBBAEEEEAQQQQBBBBAEEEEAQQQQBHJUHMVjqCATMhfZXwEc/sqewv3RC0EBwspRkAO4UjqkewQBBBBAEEEEAQQQQBBBBA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512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4724400"/>
            <a:ext cx="2613025" cy="195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2060575"/>
            <a:ext cx="2613025" cy="257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Місце для вмісту 17"/>
          <p:cNvSpPr>
            <a:spLocks noGrp="1"/>
          </p:cNvSpPr>
          <p:nvPr>
            <p:ph idx="1"/>
          </p:nvPr>
        </p:nvSpPr>
        <p:spPr>
          <a:xfrm>
            <a:off x="250825" y="188913"/>
            <a:ext cx="8715375" cy="22319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vi-VN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Ва́жіль</a:t>
            </a:r>
            <a:r>
              <a:rPr lang="vi-VN" sz="36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 </a:t>
            </a:r>
            <a:r>
              <a:rPr lang="vi-VN" sz="3600" dirty="0" smtClean="0">
                <a:latin typeface="Calibri" pitchFamily="34" charset="0"/>
                <a:cs typeface="Calibri" pitchFamily="34" charset="0"/>
              </a:rPr>
              <a:t>— тверде тіло</a:t>
            </a:r>
            <a:r>
              <a:rPr lang="uk-UA" sz="3600" dirty="0" smtClean="0">
                <a:cs typeface="Calibri" pitchFamily="34" charset="0"/>
              </a:rPr>
              <a:t> (стержень)</a:t>
            </a:r>
            <a:r>
              <a:rPr lang="vi-VN" sz="3600" dirty="0" smtClean="0">
                <a:latin typeface="Calibri" pitchFamily="34" charset="0"/>
                <a:cs typeface="Calibri" pitchFamily="34" charset="0"/>
              </a:rPr>
              <a:t>, що може обертатися навколо </a:t>
            </a:r>
            <a:r>
              <a:rPr lang="uk-UA" sz="3600" dirty="0" smtClean="0">
                <a:cs typeface="Calibri" pitchFamily="34" charset="0"/>
              </a:rPr>
              <a:t>нерухомої</a:t>
            </a:r>
            <a:r>
              <a:rPr lang="vi-VN" sz="3600" dirty="0" smtClean="0">
                <a:latin typeface="Calibri" pitchFamily="34" charset="0"/>
                <a:cs typeface="Calibri" pitchFamily="34" charset="0"/>
              </a:rPr>
              <a:t> точки</a:t>
            </a:r>
            <a:r>
              <a:rPr lang="uk-UA" sz="3600" dirty="0" smtClean="0">
                <a:cs typeface="Calibri" pitchFamily="34" charset="0"/>
              </a:rPr>
              <a:t> (</a:t>
            </a:r>
            <a:r>
              <a:rPr lang="vi-VN" sz="3600" dirty="0" smtClean="0">
                <a:latin typeface="Calibri" pitchFamily="34" charset="0"/>
                <a:cs typeface="Calibri" pitchFamily="34" charset="0"/>
              </a:rPr>
              <a:t>опори</a:t>
            </a:r>
            <a:r>
              <a:rPr lang="uk-UA" sz="3600" dirty="0" smtClean="0">
                <a:cs typeface="Calibri" pitchFamily="34" charset="0"/>
              </a:rPr>
              <a:t>)</a:t>
            </a:r>
            <a:r>
              <a:rPr lang="vi-VN" sz="3600" dirty="0" smtClean="0">
                <a:latin typeface="Calibri" pitchFamily="34" charset="0"/>
                <a:cs typeface="Calibri" pitchFamily="34" charset="0"/>
              </a:rPr>
              <a:t>. </a:t>
            </a:r>
            <a:r>
              <a:rPr lang="uk-UA" sz="3600" dirty="0" smtClean="0">
                <a:cs typeface="Calibri" pitchFamily="34" charset="0"/>
              </a:rPr>
              <a:t>З</a:t>
            </a:r>
            <a:r>
              <a:rPr lang="vi-VN" sz="3600" dirty="0" smtClean="0">
                <a:latin typeface="Calibri" pitchFamily="34" charset="0"/>
                <a:cs typeface="Calibri" pitchFamily="34" charset="0"/>
              </a:rPr>
              <a:t>астосовується для підйому вантажів.</a:t>
            </a:r>
            <a:r>
              <a:rPr lang="uk-UA" sz="3600" dirty="0" smtClean="0">
                <a:latin typeface="Calibri" pitchFamily="34" charset="0"/>
                <a:cs typeface="Calibri" pitchFamily="34" charset="0"/>
              </a:rPr>
              <a:t> Дає виграш</a:t>
            </a:r>
            <a:br>
              <a:rPr lang="uk-UA" sz="3600" dirty="0" smtClean="0">
                <a:latin typeface="Calibri" pitchFamily="34" charset="0"/>
                <a:cs typeface="Calibri" pitchFamily="34" charset="0"/>
              </a:rPr>
            </a:br>
            <a:r>
              <a:rPr lang="uk-UA" sz="3600" dirty="0" smtClean="0">
                <a:latin typeface="Calibri" pitchFamily="34" charset="0"/>
                <a:cs typeface="Calibri" pitchFamily="34" charset="0"/>
              </a:rPr>
              <a:t>у силі.</a:t>
            </a:r>
            <a:endParaRPr lang="vi-VN" sz="36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charset="0"/>
              <a:buNone/>
            </a:pPr>
            <a:endParaRPr lang="uk-UA" sz="3600" dirty="0" smtClean="0"/>
          </a:p>
          <a:p>
            <a:pPr>
              <a:buFont typeface="Arial" charset="0"/>
              <a:buNone/>
            </a:pPr>
            <a:endParaRPr lang="uk-UA" sz="3600" dirty="0" smtClean="0"/>
          </a:p>
        </p:txBody>
      </p:sp>
      <p:pic>
        <p:nvPicPr>
          <p:cNvPr id="6147" name="Picture 5" descr="Ф-6-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06" y="2996951"/>
            <a:ext cx="4833332" cy="3661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375" y="2138363"/>
            <a:ext cx="3622675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6" descr="I:\=SCHOOL\=PHYSICS\_УРОКИ\8 клас\+\Ф8 У36 Прості механізми\ПРОСТІ МЕХ\15b-i1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375" y="4373563"/>
            <a:ext cx="3622675" cy="228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Місце для вмісту 17"/>
          <p:cNvSpPr>
            <a:spLocks noGrp="1"/>
          </p:cNvSpPr>
          <p:nvPr>
            <p:ph idx="4294967295"/>
          </p:nvPr>
        </p:nvSpPr>
        <p:spPr>
          <a:xfrm>
            <a:off x="214313" y="214313"/>
            <a:ext cx="8821737" cy="17748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Коловорот</a:t>
            </a: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3600" dirty="0" smtClean="0"/>
              <a:t>– різновид важеля; як правило, використовується для отримання виграшу у силі.</a:t>
            </a:r>
          </a:p>
          <a:p>
            <a:pPr>
              <a:buFont typeface="Arial" charset="0"/>
              <a:buNone/>
            </a:pPr>
            <a:endParaRPr lang="uk-UA" sz="3600" dirty="0" smtClean="0"/>
          </a:p>
          <a:p>
            <a:pPr>
              <a:buFont typeface="Arial" charset="0"/>
              <a:buNone/>
            </a:pPr>
            <a:endParaRPr lang="uk-UA" sz="3600" dirty="0" smtClean="0"/>
          </a:p>
        </p:txBody>
      </p:sp>
      <p:pic>
        <p:nvPicPr>
          <p:cNvPr id="1024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133600"/>
            <a:ext cx="2592388" cy="193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3" y="4244975"/>
            <a:ext cx="2578100" cy="2433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120900"/>
            <a:ext cx="3151188" cy="272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925" y="4940300"/>
            <a:ext cx="3133725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 descr="http://klevinfo.ru/images/stories/snasti/zimnii-peizaj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135188"/>
            <a:ext cx="2762250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Місце для вмісту 17"/>
          <p:cNvSpPr>
            <a:spLocks noGrp="1"/>
          </p:cNvSpPr>
          <p:nvPr>
            <p:ph idx="4294967295"/>
          </p:nvPr>
        </p:nvSpPr>
        <p:spPr>
          <a:xfrm>
            <a:off x="214313" y="214313"/>
            <a:ext cx="6878637" cy="235108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Блок</a:t>
            </a:r>
            <a:r>
              <a:rPr lang="uk-UA" sz="3600" dirty="0" smtClean="0"/>
              <a:t> - це колесо з жолобом, що обертається навколо своєї осі (жолоб призначений для канату, ланцюга, ременя і т. п.). </a:t>
            </a:r>
          </a:p>
          <a:p>
            <a:pPr>
              <a:buFont typeface="Arial" charset="0"/>
              <a:buNone/>
            </a:pPr>
            <a:endParaRPr lang="uk-UA" sz="3600" dirty="0" smtClean="0"/>
          </a:p>
          <a:p>
            <a:pPr>
              <a:buFont typeface="Arial" charset="0"/>
              <a:buNone/>
            </a:pPr>
            <a:endParaRPr lang="uk-UA" sz="3600" dirty="0" smtClean="0"/>
          </a:p>
          <a:p>
            <a:pPr>
              <a:buFont typeface="Arial" charset="0"/>
              <a:buNone/>
            </a:pPr>
            <a:endParaRPr lang="uk-UA" sz="3600" dirty="0" smtClean="0"/>
          </a:p>
        </p:txBody>
      </p:sp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624138"/>
            <a:ext cx="1768475" cy="403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2601913"/>
            <a:ext cx="1655762" cy="403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616200"/>
            <a:ext cx="3600450" cy="40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333375"/>
            <a:ext cx="1762125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Місце для вмісту 17"/>
          <p:cNvSpPr>
            <a:spLocks noGrp="1"/>
          </p:cNvSpPr>
          <p:nvPr>
            <p:ph idx="4294967295"/>
          </p:nvPr>
        </p:nvSpPr>
        <p:spPr>
          <a:xfrm>
            <a:off x="179388" y="188913"/>
            <a:ext cx="8715375" cy="3024187"/>
          </a:xfrm>
        </p:spPr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uk-UA" sz="3600" dirty="0" smtClean="0"/>
              <a:t>Є два види блоків:</a:t>
            </a:r>
          </a:p>
          <a:p>
            <a:pPr>
              <a:buFont typeface="Arial" charset="0"/>
              <a:buNone/>
              <a:defRPr/>
            </a:pPr>
            <a:r>
              <a:rPr lang="uk-UA" sz="3600" dirty="0" smtClean="0"/>
              <a:t>1) </a:t>
            </a:r>
            <a:r>
              <a:rPr lang="uk-UA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Нерухомий блок </a:t>
            </a:r>
            <a:r>
              <a:rPr lang="uk-UA" sz="3600" dirty="0" smtClean="0"/>
              <a:t>– вісь якого закріплена і при підйомі вантажів не опускається й не піднімається. </a:t>
            </a:r>
            <a:r>
              <a:rPr lang="uk-UA" sz="3600" b="1" i="1" dirty="0" smtClean="0">
                <a:solidFill>
                  <a:srgbClr val="0000FF"/>
                </a:solidFill>
              </a:rPr>
              <a:t>Не дає виграшу в силі</a:t>
            </a:r>
            <a:r>
              <a:rPr lang="uk-UA" sz="3600" dirty="0" smtClean="0"/>
              <a:t>, але </a:t>
            </a:r>
            <a:r>
              <a:rPr lang="uk-UA" sz="3600" b="1" i="1" dirty="0" smtClean="0">
                <a:solidFill>
                  <a:srgbClr val="0000FF"/>
                </a:solidFill>
              </a:rPr>
              <a:t>дозволяє змінювати напрямок дії сили.</a:t>
            </a:r>
          </a:p>
          <a:p>
            <a:pPr>
              <a:buFont typeface="Arial" charset="0"/>
              <a:buNone/>
              <a:defRPr/>
            </a:pPr>
            <a:endParaRPr lang="uk-UA" sz="3600" dirty="0" smtClean="0"/>
          </a:p>
          <a:p>
            <a:pPr>
              <a:buFont typeface="Arial" charset="0"/>
              <a:buNone/>
              <a:defRPr/>
            </a:pPr>
            <a:endParaRPr lang="uk-UA" sz="3600" dirty="0" smtClean="0"/>
          </a:p>
        </p:txBody>
      </p:sp>
      <p:pic>
        <p:nvPicPr>
          <p:cNvPr id="12291" name="Picture 5" descr="Ф-6-00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67088"/>
            <a:ext cx="4191000" cy="324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3359150"/>
            <a:ext cx="2786063" cy="324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150" y="3357563"/>
            <a:ext cx="1566863" cy="324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58315</TotalTime>
  <Words>603</Words>
  <Application>Microsoft Office PowerPoint</Application>
  <PresentationFormat>Екран (4:3)</PresentationFormat>
  <Paragraphs>100</Paragraphs>
  <Slides>33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33</vt:i4>
      </vt:variant>
    </vt:vector>
  </HeadingPairs>
  <TitlesOfParts>
    <vt:vector size="34" baseType="lpstr">
      <vt:lpstr>Тема Office</vt:lpstr>
      <vt:lpstr> Прості механізми 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Учень</dc:creator>
  <cp:lastModifiedBy>Two_2</cp:lastModifiedBy>
  <cp:revision>209</cp:revision>
  <dcterms:created xsi:type="dcterms:W3CDTF">2009-09-11T07:56:26Z</dcterms:created>
  <dcterms:modified xsi:type="dcterms:W3CDTF">2015-01-30T22:48:19Z</dcterms:modified>
</cp:coreProperties>
</file>